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2"/>
  </p:notesMasterIdLst>
  <p:sldIdLst>
    <p:sldId id="29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026981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fld id="{50913519-4CE0-4EEE-9F5F-5581409F1BA0}" type="slidenum">
              <a:rPr lang="en-US" sz="1200" smtClean="0">
                <a:latin typeface="Arial" charset="0"/>
                <a:cs typeface="Arial" charset="0"/>
              </a:rPr>
              <a:pPr/>
              <a:t>1</a:t>
            </a:fld>
            <a:endParaRPr lang="en-US" sz="1200" smtClean="0">
              <a:latin typeface="Arial" charset="0"/>
              <a:cs typeface="Arial" charset="0"/>
            </a:endParaRPr>
          </a:p>
        </p:txBody>
      </p:sp>
      <p:sp>
        <p:nvSpPr>
          <p:cNvPr id="16387" name="Rectangle 2"/>
          <p:cNvSpPr>
            <a:spLocks noRot="1" noChangeArrowheads="1" noTextEdit="1"/>
          </p:cNvSpPr>
          <p:nvPr>
            <p:ph type="sldImg"/>
          </p:nvPr>
        </p:nvSpPr>
        <p:spPr>
          <a:ln>
            <a:solidFill>
              <a:srgbClr val="000000"/>
            </a:solidFill>
            <a:miter lim="800000"/>
            <a:headEnd/>
            <a:tailEnd/>
          </a:ln>
        </p:spPr>
      </p:sp>
      <p:sp>
        <p:nvSpPr>
          <p:cNvPr id="16388" name="Rectangle 3"/>
          <p:cNvSpPr>
            <a:spLocks noGrp="1" noChangeArrowheads="1"/>
          </p:cNvSpPr>
          <p:nvPr>
            <p:ph type="body" idx="1"/>
          </p:nvPr>
        </p:nvSpPr>
        <p:spPr>
          <a:noFill/>
        </p:spPr>
        <p:txBody>
          <a:bodyPr anchor="t"/>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Shape 7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3" name="Shape 7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9" name="Shape 7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imes New Roman"/>
              <a:buNone/>
              <a:defRPr sz="2000">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5" name="Shape 8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6" name="Shape 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7" name="Shape 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8" name="Shape 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274637"/>
            <a:ext cx="8229600" cy="58515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2" name="Shape 3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3" name="Shape 3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4" name="Shape 3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5" name="Shape 3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8" name="Shape 38"/>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9" name="Shape 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0" name="Shape 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1" name="Shape 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4" name="Shape 4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New Roman"/>
              <a:buNone/>
              <a:defRPr sz="3200">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3" name="Shape 5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Shape 5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66" name="Shape 6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67" name="Shape 6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294563" y="48768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28681" y="-65881"/>
            <a:ext cx="1849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881" y="4942682"/>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1219200" y="457200"/>
            <a:ext cx="632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20000"/>
              </a:spcBef>
            </a:pPr>
            <a:r>
              <a:rPr lang="en-US" sz="3200" b="1">
                <a:solidFill>
                  <a:srgbClr val="0000CC"/>
                </a:solidFill>
                <a:cs typeface="Times New Roman" pitchFamily="18" charset="0"/>
              </a:rPr>
              <a:t>TRƯỜNG THCS LONG BIÊN</a:t>
            </a:r>
          </a:p>
        </p:txBody>
      </p:sp>
      <p:pic>
        <p:nvPicPr>
          <p:cNvPr id="7174"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49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9" name="WordArt 13"/>
          <p:cNvSpPr>
            <a:spLocks noChangeArrowheads="1" noChangeShapeType="1" noTextEdit="1"/>
          </p:cNvSpPr>
          <p:nvPr/>
        </p:nvSpPr>
        <p:spPr bwMode="auto">
          <a:xfrm>
            <a:off x="2590800" y="1112838"/>
            <a:ext cx="3505200" cy="744537"/>
          </a:xfrm>
          <a:prstGeom prst="rect">
            <a:avLst/>
          </a:prstGeom>
        </p:spPr>
        <p:txBody>
          <a:bodyPr wrap="none" fromWordArt="1">
            <a:prstTxWarp prst="textPlain">
              <a:avLst>
                <a:gd name="adj" fmla="val 50000"/>
              </a:avLst>
            </a:prstTxWarp>
          </a:bodyPr>
          <a:lstStyle/>
          <a:p>
            <a:pPr algn="ctr"/>
            <a:r>
              <a:rPr lang="en-US" sz="8000" b="1" kern="10">
                <a:ln w="9525">
                  <a:solidFill>
                    <a:srgbClr val="0000FF"/>
                  </a:solidFill>
                  <a:round/>
                  <a:headEnd/>
                  <a:tailEnd/>
                </a:ln>
                <a:solidFill>
                  <a:srgbClr val="FF0000"/>
                </a:solidFill>
                <a:effectLst>
                  <a:outerShdw dist="35921" dir="2700000" algn="ctr" rotWithShape="0">
                    <a:srgbClr val="C0C0C0">
                      <a:alpha val="79999"/>
                    </a:srgbClr>
                  </a:outerShdw>
                </a:effectLst>
                <a:latin typeface="Times New Roman"/>
                <a:cs typeface="Times New Roman"/>
              </a:rPr>
              <a:t>NGỮ VĂN 7 KÌ II</a:t>
            </a:r>
          </a:p>
        </p:txBody>
      </p:sp>
      <p:sp>
        <p:nvSpPr>
          <p:cNvPr id="7176" name="Text Box 15"/>
          <p:cNvSpPr txBox="1">
            <a:spLocks noChangeArrowheads="1"/>
          </p:cNvSpPr>
          <p:nvPr/>
        </p:nvSpPr>
        <p:spPr bwMode="auto">
          <a:xfrm>
            <a:off x="1670050" y="4864100"/>
            <a:ext cx="5514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r>
              <a:rPr lang="en-US" b="1">
                <a:solidFill>
                  <a:srgbClr val="008000"/>
                </a:solidFill>
                <a:cs typeface="Times New Roman" pitchFamily="18" charset="0"/>
              </a:rPr>
              <a:t>GIÁO VIÊN : NGUYỄN THU HƯƠNG</a:t>
            </a:r>
          </a:p>
        </p:txBody>
      </p:sp>
      <p:sp>
        <p:nvSpPr>
          <p:cNvPr id="7177" name="Text Box 16"/>
          <p:cNvSpPr txBox="1">
            <a:spLocks noChangeArrowheads="1"/>
          </p:cNvSpPr>
          <p:nvPr/>
        </p:nvSpPr>
        <p:spPr bwMode="auto">
          <a:xfrm>
            <a:off x="2743200" y="5486400"/>
            <a:ext cx="4114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r>
              <a:rPr lang="en-US" b="1">
                <a:solidFill>
                  <a:srgbClr val="996633"/>
                </a:solidFill>
                <a:cs typeface="Times New Roman" pitchFamily="18" charset="0"/>
              </a:rPr>
              <a:t>NĂM HỌC : 2018 - 2019</a:t>
            </a:r>
          </a:p>
        </p:txBody>
      </p:sp>
      <p:sp>
        <p:nvSpPr>
          <p:cNvPr id="2" name="TextBox 1"/>
          <p:cNvSpPr txBox="1"/>
          <p:nvPr/>
        </p:nvSpPr>
        <p:spPr>
          <a:xfrm>
            <a:off x="533400" y="2287550"/>
            <a:ext cx="7924800" cy="954107"/>
          </a:xfrm>
          <a:prstGeom prst="rect">
            <a:avLst/>
          </a:prstGeom>
          <a:noFill/>
        </p:spPr>
        <p:txBody>
          <a:bodyPr>
            <a:spAutoFit/>
          </a:bodyPr>
          <a:lstStyle/>
          <a:p>
            <a:pPr algn="ctr">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SỐNG CHẾT MẶC BAY</a:t>
            </a:r>
          </a:p>
          <a:p>
            <a:pPr algn="ctr">
              <a:defRP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PHẠM DUY TỐN</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endParaRPr>
          </a:p>
        </p:txBody>
      </p:sp>
    </p:spTree>
    <p:extLst>
      <p:ext uri="{BB962C8B-B14F-4D97-AF65-F5344CB8AC3E}">
        <p14:creationId xmlns:p14="http://schemas.microsoft.com/office/powerpoint/2010/main" val="7617684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09"/>
                                        </p:tgtEl>
                                        <p:attrNameLst>
                                          <p:attrName>style.visibility</p:attrName>
                                        </p:attrNameLst>
                                      </p:cBhvr>
                                      <p:to>
                                        <p:strVal val="visible"/>
                                      </p:to>
                                    </p:set>
                                    <p:animEffect transition="in" filter="blinds(horizontal)">
                                      <p:cBhvr>
                                        <p:cTn id="7" dur="500"/>
                                        <p:tgtEl>
                                          <p:spTgt spid="13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201" name="Shape 201"/>
          <p:cNvCxnSpPr/>
          <p:nvPr/>
        </p:nvCxnSpPr>
        <p:spPr>
          <a:xfrm>
            <a:off x="4800600" y="990600"/>
            <a:ext cx="0" cy="2895600"/>
          </a:xfrm>
          <a:prstGeom prst="straightConnector1">
            <a:avLst/>
          </a:prstGeom>
          <a:noFill/>
          <a:ln w="28575" cap="flat" cmpd="sng">
            <a:solidFill>
              <a:srgbClr val="FFFF00"/>
            </a:solidFill>
            <a:prstDash val="solid"/>
            <a:miter/>
            <a:headEnd type="none" w="med" len="med"/>
            <a:tailEnd type="none" w="med" len="med"/>
          </a:ln>
        </p:spPr>
      </p:cxnSp>
      <p:cxnSp>
        <p:nvCxnSpPr>
          <p:cNvPr id="202" name="Shape 202"/>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03" name="Shape 203"/>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05" name="Shape 205"/>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06" name="Shape 206"/>
          <p:cNvSpPr txBox="1"/>
          <p:nvPr/>
        </p:nvSpPr>
        <p:spPr>
          <a:xfrm>
            <a:off x="0" y="1981200"/>
            <a:ext cx="5029199" cy="1981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p:txBody>
      </p:sp>
      <p:sp>
        <p:nvSpPr>
          <p:cNvPr id="207" name="Shape 207"/>
          <p:cNvSpPr/>
          <p:nvPr/>
        </p:nvSpPr>
        <p:spPr>
          <a:xfrm>
            <a:off x="4953000" y="1295400"/>
            <a:ext cx="4038599" cy="3048000"/>
          </a:xfrm>
          <a:prstGeom prst="cloudCallout">
            <a:avLst>
              <a:gd name="adj1" fmla="val -1528"/>
              <a:gd name="adj2" fmla="val 18068"/>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Qua việc chuẩn bị bài ở nhà,</a:t>
            </a:r>
            <a:r>
              <a:rPr lang="en-US" sz="2400" b="1" i="0" u="none">
                <a:solidFill>
                  <a:schemeClr val="dk1"/>
                </a:solidFill>
                <a:latin typeface="Times New Roman"/>
                <a:ea typeface="Times New Roman"/>
                <a:cs typeface="Times New Roman"/>
                <a:sym typeface="Times New Roman"/>
              </a:rPr>
              <a:t> e</a:t>
            </a:r>
            <a:r>
              <a:rPr lang="en-US" sz="2400" b="1" i="1" u="none">
                <a:solidFill>
                  <a:schemeClr val="dk1"/>
                </a:solidFill>
                <a:latin typeface="Times New Roman"/>
                <a:ea typeface="Times New Roman"/>
                <a:cs typeface="Times New Roman"/>
                <a:sym typeface="Times New Roman"/>
              </a:rPr>
              <a:t>m hiểu như thế nào về phép tương phản và phép tăng cấp trong nghệ thuật?</a:t>
            </a:r>
          </a:p>
        </p:txBody>
      </p:sp>
      <p:sp>
        <p:nvSpPr>
          <p:cNvPr id="208" name="Shape 208"/>
          <p:cNvSpPr txBox="1"/>
          <p:nvPr/>
        </p:nvSpPr>
        <p:spPr>
          <a:xfrm>
            <a:off x="381000" y="3844925"/>
            <a:ext cx="8534399" cy="3013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66"/>
              </a:buClr>
              <a:buSzPct val="100000"/>
              <a:buFont typeface="Times New Roman"/>
              <a:buChar char="-"/>
            </a:pPr>
            <a:r>
              <a:rPr lang="en-US" sz="2400" b="1" i="0" u="none">
                <a:solidFill>
                  <a:srgbClr val="FF0066"/>
                </a:solidFill>
                <a:latin typeface="Times New Roman"/>
                <a:ea typeface="Times New Roman"/>
                <a:cs typeface="Times New Roman"/>
                <a:sym typeface="Times New Roman"/>
              </a:rPr>
              <a:t>Phép tương phản(đối lập):</a:t>
            </a:r>
            <a:r>
              <a:rPr lang="en-US" sz="2400" b="1" i="1" u="none">
                <a:solidFill>
                  <a:srgbClr val="0000FF"/>
                </a:solidFill>
                <a:latin typeface="Times New Roman"/>
                <a:ea typeface="Times New Roman"/>
                <a:cs typeface="Times New Roman"/>
                <a:sym typeface="Times New Roman"/>
              </a:rPr>
              <a:t> </a:t>
            </a:r>
          </a:p>
          <a:p>
            <a:pPr marL="0" marR="0" lvl="0" indent="0" algn="l"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Là việc tạo ra những hành động, cảnh tượng, tính cách trái ngược nhau để làm nổi bật một ý tưởng bộ phận trong tác phẩm  hoặc tư tưởng chính của tác phẩm.</a:t>
            </a:r>
          </a:p>
          <a:p>
            <a:pPr marL="0" marR="0" lvl="0" indent="0" algn="l" rtl="0">
              <a:lnSpc>
                <a:spcPct val="100000"/>
              </a:lnSpc>
              <a:spcBef>
                <a:spcPts val="0"/>
              </a:spcBef>
              <a:spcAft>
                <a:spcPts val="0"/>
              </a:spcAft>
              <a:buClr>
                <a:srgbClr val="FF0066"/>
              </a:buClr>
              <a:buSzPct val="100000"/>
              <a:buFont typeface="Times New Roman"/>
              <a:buChar char="-"/>
            </a:pPr>
            <a:r>
              <a:rPr lang="en-US" sz="2400" b="1" i="0" u="none">
                <a:solidFill>
                  <a:srgbClr val="FF0066"/>
                </a:solidFill>
                <a:latin typeface="Times New Roman"/>
                <a:ea typeface="Times New Roman"/>
                <a:cs typeface="Times New Roman"/>
                <a:sym typeface="Times New Roman"/>
              </a:rPr>
              <a:t>Phép tăng cấp:</a:t>
            </a:r>
            <a:r>
              <a:rPr lang="en-US" sz="2400" b="1" i="1" u="none">
                <a:solidFill>
                  <a:srgbClr val="0000FF"/>
                </a:solidFill>
                <a:latin typeface="Times New Roman"/>
                <a:ea typeface="Times New Roman"/>
                <a:cs typeface="Times New Roman"/>
                <a:sym typeface="Times New Roman"/>
              </a:rPr>
              <a:t> </a:t>
            </a:r>
          </a:p>
          <a:p>
            <a:pPr marL="0" marR="0" lvl="0" indent="0" algn="l"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Là lần lượt đưa thêm chi tiết và chi tiết sau phải cao (mạnh) hơn chi tiết trước nhằm làm rõ thêm bản chất một sự việc, hiện tượng muốn nói đến.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07"/>
                                        </p:tgtEl>
                                        <p:attrNameLst>
                                          <p:attrName>ppt_y</p:attrName>
                                        </p:attrNameLst>
                                      </p:cBhvr>
                                      <p:tavLst>
                                        <p:tav tm="0">
                                          <p:val>
                                            <p:strVal val="#ppt_y"/>
                                          </p:val>
                                        </p:tav>
                                        <p:tav tm="100000">
                                          <p:val>
                                            <p:strVal val="#ppt_y+1"/>
                                          </p:val>
                                        </p:tav>
                                      </p:tavLst>
                                    </p:anim>
                                    <p:set>
                                      <p:cBhvr>
                                        <p:cTn id="12" dur="1" fill="hold">
                                          <p:stCondLst>
                                            <p:cond delay="500"/>
                                          </p:stCondLst>
                                        </p:cTn>
                                        <p:tgtEl>
                                          <p:spTgt spid="20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0" end="0"/>
                                            </p:txEl>
                                          </p:spTgt>
                                        </p:tgtEl>
                                        <p:attrNameLst>
                                          <p:attrName>style.visibility</p:attrName>
                                        </p:attrNameLst>
                                      </p:cBhvr>
                                      <p:to>
                                        <p:strVal val="visible"/>
                                      </p:to>
                                    </p:set>
                                    <p:animEffect transition="in" filter="fade">
                                      <p:cBhvr>
                                        <p:cTn id="17" dur="500"/>
                                        <p:tgtEl>
                                          <p:spTgt spid="2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1" end="1"/>
                                            </p:txEl>
                                          </p:spTgt>
                                        </p:tgtEl>
                                        <p:attrNameLst>
                                          <p:attrName>style.visibility</p:attrName>
                                        </p:attrNameLst>
                                      </p:cBhvr>
                                      <p:to>
                                        <p:strVal val="visible"/>
                                      </p:to>
                                    </p:set>
                                    <p:animEffect transition="in" filter="fade">
                                      <p:cBhvr>
                                        <p:cTn id="22" dur="500"/>
                                        <p:tgtEl>
                                          <p:spTgt spid="20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2" end="2"/>
                                            </p:txEl>
                                          </p:spTgt>
                                        </p:tgtEl>
                                        <p:attrNameLst>
                                          <p:attrName>style.visibility</p:attrName>
                                        </p:attrNameLst>
                                      </p:cBhvr>
                                      <p:to>
                                        <p:strVal val="visible"/>
                                      </p:to>
                                    </p:set>
                                    <p:animEffect transition="in" filter="fade">
                                      <p:cBhvr>
                                        <p:cTn id="27" dur="500"/>
                                        <p:tgtEl>
                                          <p:spTgt spid="20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3" end="3"/>
                                            </p:txEl>
                                          </p:spTgt>
                                        </p:tgtEl>
                                        <p:attrNameLst>
                                          <p:attrName>style.visibility</p:attrName>
                                        </p:attrNameLst>
                                      </p:cBhvr>
                                      <p:to>
                                        <p:strVal val="visible"/>
                                      </p:to>
                                    </p:set>
                                    <p:animEffect transition="in" filter="fade">
                                      <p:cBhvr>
                                        <p:cTn id="32" dur="500"/>
                                        <p:tgtEl>
                                          <p:spTgt spid="2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214" name="Shape 214"/>
          <p:cNvCxnSpPr/>
          <p:nvPr/>
        </p:nvCxnSpPr>
        <p:spPr>
          <a:xfrm>
            <a:off x="4724400" y="1295400"/>
            <a:ext cx="0" cy="5562600"/>
          </a:xfrm>
          <a:prstGeom prst="straightConnector1">
            <a:avLst/>
          </a:prstGeom>
          <a:noFill/>
          <a:ln w="28575" cap="flat" cmpd="sng">
            <a:solidFill>
              <a:srgbClr val="FFFF00"/>
            </a:solidFill>
            <a:prstDash val="solid"/>
            <a:miter/>
            <a:headEnd type="none" w="med" len="med"/>
            <a:tailEnd type="none" w="med" len="med"/>
          </a:ln>
        </p:spPr>
      </p:cxnSp>
      <p:cxnSp>
        <p:nvCxnSpPr>
          <p:cNvPr id="215" name="Shape 215"/>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16" name="Shape 216"/>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18" name="Shape 218"/>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19" name="Shape 219"/>
          <p:cNvSpPr txBox="1"/>
          <p:nvPr/>
        </p:nvSpPr>
        <p:spPr>
          <a:xfrm>
            <a:off x="0" y="1981200"/>
            <a:ext cx="4953000"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p:txBody>
      </p:sp>
      <p:sp>
        <p:nvSpPr>
          <p:cNvPr id="220" name="Shape 220"/>
          <p:cNvSpPr/>
          <p:nvPr/>
        </p:nvSpPr>
        <p:spPr>
          <a:xfrm>
            <a:off x="5410200" y="1524000"/>
            <a:ext cx="3352799" cy="3352799"/>
          </a:xfrm>
          <a:prstGeom prst="cloudCallout">
            <a:avLst>
              <a:gd name="adj1" fmla="val -3764"/>
              <a:gd name="adj2" fmla="val 15975"/>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Trong truyện có hai hình ảnh tương phản, em hãy chỉ ra hai hình ảnh tương phản ấy?</a:t>
            </a:r>
          </a:p>
        </p:txBody>
      </p:sp>
      <p:sp>
        <p:nvSpPr>
          <p:cNvPr id="221" name="Shape 221"/>
          <p:cNvSpPr txBox="1"/>
          <p:nvPr/>
        </p:nvSpPr>
        <p:spPr>
          <a:xfrm>
            <a:off x="381000" y="4343400"/>
            <a:ext cx="4343400" cy="1552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 Hình ảnh 1: Người dân phu hộ đê.</a:t>
            </a:r>
          </a:p>
          <a:p>
            <a:pPr marL="0" marR="0" lvl="0" indent="0" algn="l" rtl="0">
              <a:lnSpc>
                <a:spcPct val="100000"/>
              </a:lnSpc>
              <a:spcBef>
                <a:spcPts val="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 Hình ảnh 2: Quan “phụ mẫu” và nha lại hộ đê trong đình.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20"/>
                                        </p:tgtEl>
                                        <p:attrNameLst>
                                          <p:attrName>ppt_y</p:attrName>
                                        </p:attrNameLst>
                                      </p:cBhvr>
                                      <p:tavLst>
                                        <p:tav tm="0">
                                          <p:val>
                                            <p:strVal val="#ppt_y"/>
                                          </p:val>
                                        </p:tav>
                                        <p:tav tm="100000">
                                          <p:val>
                                            <p:strVal val="#ppt_y+1"/>
                                          </p:val>
                                        </p:tav>
                                      </p:tavLst>
                                    </p:anim>
                                    <p:set>
                                      <p:cBhvr>
                                        <p:cTn id="12" dur="1" fill="hold">
                                          <p:stCondLst>
                                            <p:cond delay="500"/>
                                          </p:stCondLst>
                                        </p:cTn>
                                        <p:tgtEl>
                                          <p:spTgt spid="2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0" end="0"/>
                                            </p:txEl>
                                          </p:spTgt>
                                        </p:tgtEl>
                                        <p:attrNameLst>
                                          <p:attrName>style.visibility</p:attrName>
                                        </p:attrNameLst>
                                      </p:cBhvr>
                                      <p:to>
                                        <p:strVal val="visible"/>
                                      </p:to>
                                    </p:set>
                                    <p:animEffect transition="in" filter="fade">
                                      <p:cBhvr>
                                        <p:cTn id="17" dur="2000"/>
                                        <p:tgtEl>
                                          <p:spTgt spid="2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xEl>
                                              <p:pRg st="1" end="1"/>
                                            </p:txEl>
                                          </p:spTgt>
                                        </p:tgtEl>
                                        <p:attrNameLst>
                                          <p:attrName>style.visibility</p:attrName>
                                        </p:attrNameLst>
                                      </p:cBhvr>
                                      <p:to>
                                        <p:strVal val="visible"/>
                                      </p:to>
                                    </p:set>
                                    <p:animEffect transition="in" filter="fade">
                                      <p:cBhvr>
                                        <p:cTn id="22" dur="2000"/>
                                        <p:tgtEl>
                                          <p:spTgt spid="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4294967295"/>
          </p:nvPr>
        </p:nvSpPr>
        <p:spPr>
          <a:xfrm>
            <a:off x="914400" y="990600"/>
            <a:ext cx="2666999" cy="45720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CẢNH TRONG ĐÌNH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a:t>
            </a:r>
          </a:p>
        </p:txBody>
      </p:sp>
      <p:cxnSp>
        <p:nvCxnSpPr>
          <p:cNvPr id="227" name="Shape 227"/>
          <p:cNvCxnSpPr/>
          <p:nvPr/>
        </p:nvCxnSpPr>
        <p:spPr>
          <a:xfrm>
            <a:off x="4572000" y="990600"/>
            <a:ext cx="0" cy="5867400"/>
          </a:xfrm>
          <a:prstGeom prst="straightConnector1">
            <a:avLst/>
          </a:prstGeom>
          <a:noFill/>
          <a:ln w="28575" cap="flat" cmpd="sng">
            <a:solidFill>
              <a:srgbClr val="FFFF00"/>
            </a:solidFill>
            <a:prstDash val="solid"/>
            <a:miter/>
            <a:headEnd type="none" w="med" len="med"/>
            <a:tailEnd type="none" w="med" len="med"/>
          </a:ln>
        </p:spPr>
      </p:cxnSp>
      <p:cxnSp>
        <p:nvCxnSpPr>
          <p:cNvPr id="228" name="Shape 228"/>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29" name="Shape 229"/>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31" name="Shape 231"/>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32" name="Shape 232"/>
          <p:cNvSpPr txBox="1"/>
          <p:nvPr/>
        </p:nvSpPr>
        <p:spPr>
          <a:xfrm>
            <a:off x="5943600" y="1066800"/>
            <a:ext cx="2286000" cy="381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CẢNH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a:t>
            </a:r>
          </a:p>
        </p:txBody>
      </p:sp>
      <p:pic>
        <p:nvPicPr>
          <p:cNvPr id="233" name="Shape 233" descr="C:\Documents and Settings\THANH TAI\My Documents\Downloads\New Folder (8)\188917004.jpg"/>
          <p:cNvPicPr preferRelativeResize="0"/>
          <p:nvPr/>
        </p:nvPicPr>
        <p:blipFill rotWithShape="1">
          <a:blip r:embed="rId3">
            <a:alphaModFix/>
          </a:blip>
          <a:srcRect/>
          <a:stretch/>
        </p:blipFill>
        <p:spPr>
          <a:xfrm>
            <a:off x="4648200" y="1524000"/>
            <a:ext cx="4495800" cy="5029199"/>
          </a:xfrm>
          <a:prstGeom prst="rect">
            <a:avLst/>
          </a:prstGeom>
          <a:noFill/>
          <a:ln>
            <a:noFill/>
          </a:ln>
        </p:spPr>
      </p:pic>
      <p:pic>
        <p:nvPicPr>
          <p:cNvPr id="234" name="Shape 234" descr="C:\Documents and Settings\THANH TAI\My Documents\Downloads\tải xuống (1).jpg"/>
          <p:cNvPicPr preferRelativeResize="0"/>
          <p:nvPr/>
        </p:nvPicPr>
        <p:blipFill rotWithShape="1">
          <a:blip r:embed="rId4">
            <a:alphaModFix/>
          </a:blip>
          <a:srcRect/>
          <a:stretch/>
        </p:blipFill>
        <p:spPr>
          <a:xfrm>
            <a:off x="0" y="1524000"/>
            <a:ext cx="4495800" cy="5105399"/>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240" name="Shape 240"/>
          <p:cNvCxnSpPr/>
          <p:nvPr/>
        </p:nvCxnSpPr>
        <p:spPr>
          <a:xfrm>
            <a:off x="4724400" y="1066800"/>
            <a:ext cx="0" cy="5562600"/>
          </a:xfrm>
          <a:prstGeom prst="straightConnector1">
            <a:avLst/>
          </a:prstGeom>
          <a:noFill/>
          <a:ln w="28575" cap="flat" cmpd="sng">
            <a:solidFill>
              <a:srgbClr val="FFFF00"/>
            </a:solidFill>
            <a:prstDash val="solid"/>
            <a:miter/>
            <a:headEnd type="none" w="med" len="med"/>
            <a:tailEnd type="none" w="med" len="med"/>
          </a:ln>
        </p:spPr>
      </p:cxnSp>
      <p:cxnSp>
        <p:nvCxnSpPr>
          <p:cNvPr id="241" name="Shape 241"/>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42" name="Shape 242"/>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44" name="Shape 244"/>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45" name="Shape 245"/>
          <p:cNvSpPr txBox="1"/>
          <p:nvPr/>
        </p:nvSpPr>
        <p:spPr>
          <a:xfrm>
            <a:off x="0" y="1981200"/>
            <a:ext cx="4953000"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p:txBody>
      </p:sp>
      <p:sp>
        <p:nvSpPr>
          <p:cNvPr id="246" name="Shape 246"/>
          <p:cNvSpPr/>
          <p:nvPr/>
        </p:nvSpPr>
        <p:spPr>
          <a:xfrm>
            <a:off x="5334000" y="1447800"/>
            <a:ext cx="3048000" cy="3048000"/>
          </a:xfrm>
          <a:prstGeom prst="cloudCallout">
            <a:avLst>
              <a:gd name="adj1" fmla="val -10125"/>
              <a:gd name="adj2" fmla="val 23771"/>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Em có nhận xét gì về hai bức tranh tương phản trên?</a:t>
            </a:r>
          </a:p>
        </p:txBody>
      </p:sp>
      <p:sp>
        <p:nvSpPr>
          <p:cNvPr id="247" name="Shape 247"/>
          <p:cNvSpPr txBox="1"/>
          <p:nvPr/>
        </p:nvSpPr>
        <p:spPr>
          <a:xfrm>
            <a:off x="304800" y="3810000"/>
            <a:ext cx="4495800" cy="10064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1. Hình ảnh người phu dân hộ đê.</a:t>
            </a:r>
          </a:p>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2. Hình ảnh quan lại và nha lại hộ đê trong đình.</a:t>
            </a:r>
          </a:p>
        </p:txBody>
      </p:sp>
      <p:sp>
        <p:nvSpPr>
          <p:cNvPr id="248" name="Shape 248"/>
          <p:cNvSpPr txBox="1"/>
          <p:nvPr/>
        </p:nvSpPr>
        <p:spPr>
          <a:xfrm>
            <a:off x="533400" y="4800600"/>
            <a:ext cx="8229600" cy="11874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Đây là sự đối lập, tương phản: một bên ra sức chống chọi với thiên nhiên hung dữ; một bên có nhiện vụ hộ đê nhưng lại vui chơi không màng gì đến sống chết của người dân.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46"/>
                                        </p:tgtEl>
                                      </p:cBhvr>
                                    </p:animEffect>
                                    <p:set>
                                      <p:cBhvr>
                                        <p:cTn id="12" dur="1" fill="hold">
                                          <p:stCondLst>
                                            <p:cond delay="2000"/>
                                          </p:stCondLst>
                                        </p:cTn>
                                        <p:tgtEl>
                                          <p:spTgt spid="2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8">
                                            <p:txEl>
                                              <p:pRg st="0" end="0"/>
                                            </p:txEl>
                                          </p:spTgt>
                                        </p:tgtEl>
                                        <p:attrNameLst>
                                          <p:attrName>style.visibility</p:attrName>
                                        </p:attrNameLst>
                                      </p:cBhvr>
                                      <p:to>
                                        <p:strVal val="visible"/>
                                      </p:to>
                                    </p:set>
                                    <p:anim calcmode="lin" valueType="num">
                                      <p:cBhvr additive="base">
                                        <p:cTn id="17" dur="500"/>
                                        <p:tgtEl>
                                          <p:spTgt spid="24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254" name="Shape 254"/>
          <p:cNvCxnSpPr/>
          <p:nvPr/>
        </p:nvCxnSpPr>
        <p:spPr>
          <a:xfrm>
            <a:off x="4800600" y="990600"/>
            <a:ext cx="0" cy="5562600"/>
          </a:xfrm>
          <a:prstGeom prst="straightConnector1">
            <a:avLst/>
          </a:prstGeom>
          <a:noFill/>
          <a:ln w="28575" cap="flat" cmpd="sng">
            <a:solidFill>
              <a:srgbClr val="FFFF00"/>
            </a:solidFill>
            <a:prstDash val="solid"/>
            <a:miter/>
            <a:headEnd type="none" w="med" len="med"/>
            <a:tailEnd type="none" w="med" len="med"/>
          </a:ln>
        </p:spPr>
      </p:cxnSp>
      <p:cxnSp>
        <p:nvCxnSpPr>
          <p:cNvPr id="255" name="Shape 255"/>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56" name="Shape 256"/>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58" name="Shape 258"/>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59" name="Shape 259"/>
          <p:cNvSpPr txBox="1"/>
          <p:nvPr/>
        </p:nvSpPr>
        <p:spPr>
          <a:xfrm>
            <a:off x="0" y="1981200"/>
            <a:ext cx="5029199" cy="2743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4.1. Nguy cơ vỡ đê và hình ảnh dân phu hộ đê:</a:t>
            </a:r>
          </a:p>
        </p:txBody>
      </p:sp>
      <p:sp>
        <p:nvSpPr>
          <p:cNvPr id="260" name="Shape 260"/>
          <p:cNvSpPr/>
          <p:nvPr/>
        </p:nvSpPr>
        <p:spPr>
          <a:xfrm>
            <a:off x="4953000" y="2057400"/>
            <a:ext cx="4190999" cy="2286000"/>
          </a:xfrm>
          <a:prstGeom prst="cloudCallout">
            <a:avLst>
              <a:gd name="adj1" fmla="val -1473"/>
              <a:gd name="adj2" fmla="val 2049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Sự đối lập-tương phản trong phần đầu truyện là gì?</a:t>
            </a:r>
          </a:p>
        </p:txBody>
      </p:sp>
      <p:sp>
        <p:nvSpPr>
          <p:cNvPr id="261" name="Shape 261"/>
          <p:cNvSpPr txBox="1"/>
          <p:nvPr/>
        </p:nvSpPr>
        <p:spPr>
          <a:xfrm>
            <a:off x="0" y="4572000"/>
            <a:ext cx="3886200" cy="822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Sự đối lập-tương phản giữa sức trời và sức người.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2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60"/>
                                        </p:tgtEl>
                                        <p:attrNameLst>
                                          <p:attrName>ppt_y</p:attrName>
                                        </p:attrNameLst>
                                      </p:cBhvr>
                                      <p:tavLst>
                                        <p:tav tm="0">
                                          <p:val>
                                            <p:strVal val="#ppt_y"/>
                                          </p:val>
                                        </p:tav>
                                        <p:tav tm="100000">
                                          <p:val>
                                            <p:strVal val="#ppt_y+1"/>
                                          </p:val>
                                        </p:tav>
                                      </p:tavLst>
                                    </p:anim>
                                    <p:set>
                                      <p:cBhvr>
                                        <p:cTn id="12" dur="1" fill="hold">
                                          <p:stCondLst>
                                            <p:cond delay="500"/>
                                          </p:stCondLst>
                                        </p:cTn>
                                        <p:tgtEl>
                                          <p:spTgt spid="2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1">
                                            <p:txEl>
                                              <p:pRg st="0" end="0"/>
                                            </p:txEl>
                                          </p:spTgt>
                                        </p:tgtEl>
                                        <p:attrNameLst>
                                          <p:attrName>style.visibility</p:attrName>
                                        </p:attrNameLst>
                                      </p:cBhvr>
                                      <p:to>
                                        <p:strVal val="visible"/>
                                      </p:to>
                                    </p:set>
                                    <p:anim calcmode="lin" valueType="num">
                                      <p:cBhvr additive="base">
                                        <p:cTn id="17" dur="500"/>
                                        <p:tgtEl>
                                          <p:spTgt spid="26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4294967295"/>
          </p:nvPr>
        </p:nvSpPr>
        <p:spPr>
          <a:xfrm>
            <a:off x="457200" y="1676400"/>
            <a:ext cx="2971799" cy="4572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strike="noStrike" cap="none">
                <a:solidFill>
                  <a:srgbClr val="FF0000"/>
                </a:solidFill>
                <a:latin typeface="Times New Roman"/>
                <a:ea typeface="Times New Roman"/>
                <a:cs typeface="Times New Roman"/>
                <a:sym typeface="Times New Roman"/>
              </a:rPr>
              <a:t>Cảnh thiên thiên</a:t>
            </a:r>
          </a:p>
        </p:txBody>
      </p:sp>
      <p:cxnSp>
        <p:nvCxnSpPr>
          <p:cNvPr id="267" name="Shape 267"/>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68" name="Shape 268"/>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70" name="Shape 270"/>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71" name="Shape 271"/>
          <p:cNvSpPr txBox="1"/>
          <p:nvPr/>
        </p:nvSpPr>
        <p:spPr>
          <a:xfrm>
            <a:off x="381000" y="1219200"/>
            <a:ext cx="5562600" cy="38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4.1. Nguy cơ vỡ đê và hình ảnh dân phu hộ đê:</a:t>
            </a:r>
          </a:p>
        </p:txBody>
      </p:sp>
      <p:sp>
        <p:nvSpPr>
          <p:cNvPr id="272" name="Shape 272"/>
          <p:cNvSpPr txBox="1"/>
          <p:nvPr/>
        </p:nvSpPr>
        <p:spPr>
          <a:xfrm>
            <a:off x="5410200" y="1676400"/>
            <a:ext cx="2971799" cy="4572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dân phu hộ đê</a:t>
            </a:r>
          </a:p>
        </p:txBody>
      </p:sp>
      <p:cxnSp>
        <p:nvCxnSpPr>
          <p:cNvPr id="273" name="Shape 273"/>
          <p:cNvCxnSpPr/>
          <p:nvPr/>
        </p:nvCxnSpPr>
        <p:spPr>
          <a:xfrm>
            <a:off x="4572000" y="1905000"/>
            <a:ext cx="76199" cy="2743199"/>
          </a:xfrm>
          <a:prstGeom prst="straightConnector1">
            <a:avLst/>
          </a:prstGeom>
          <a:noFill/>
          <a:ln w="28575" cap="flat" cmpd="sng">
            <a:solidFill>
              <a:srgbClr val="FFFF00"/>
            </a:solidFill>
            <a:prstDash val="solid"/>
            <a:miter/>
            <a:headEnd type="none" w="med" len="med"/>
            <a:tailEnd type="none" w="med" len="med"/>
          </a:ln>
        </p:spPr>
      </p:cxnSp>
      <p:sp>
        <p:nvSpPr>
          <p:cNvPr id="274" name="Shape 274"/>
          <p:cNvSpPr txBox="1"/>
          <p:nvPr/>
        </p:nvSpPr>
        <p:spPr>
          <a:xfrm>
            <a:off x="0" y="2133600"/>
            <a:ext cx="4495800" cy="76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Mưa mỗi lúc một trút xuống.</a:t>
            </a:r>
          </a:p>
          <a:p>
            <a:pPr marL="342900" marR="0" lvl="0" indent="-342900" algn="l" rtl="0">
              <a:lnSpc>
                <a:spcPct val="100000"/>
              </a:lnSpc>
              <a:spcBef>
                <a:spcPts val="40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Nước ngày càng cuồn cuộn bốc lên.</a:t>
            </a:r>
          </a:p>
        </p:txBody>
      </p:sp>
      <p:sp>
        <p:nvSpPr>
          <p:cNvPr id="275" name="Shape 275"/>
          <p:cNvSpPr txBox="1"/>
          <p:nvPr/>
        </p:nvSpPr>
        <p:spPr>
          <a:xfrm>
            <a:off x="4724400" y="2057400"/>
            <a:ext cx="4419599"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Hàng trăm nghìn con người,  thuổng, cuốc,  đội, vác,  đắp, cừ, bì bõm, lướt thướt, mệt lử…</a:t>
            </a:r>
          </a:p>
        </p:txBody>
      </p:sp>
      <p:sp>
        <p:nvSpPr>
          <p:cNvPr id="276" name="Shape 276"/>
          <p:cNvSpPr txBox="1"/>
          <p:nvPr/>
        </p:nvSpPr>
        <p:spPr>
          <a:xfrm>
            <a:off x="4648200" y="3048000"/>
            <a:ext cx="4495800" cy="685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Trống đánh liên thanh, ốc thổi vô hồi, xao xác gọi nhau…</a:t>
            </a:r>
          </a:p>
        </p:txBody>
      </p:sp>
      <p:sp>
        <p:nvSpPr>
          <p:cNvPr id="277" name="Shape 277"/>
          <p:cNvSpPr txBox="1"/>
          <p:nvPr/>
        </p:nvSpPr>
        <p:spPr>
          <a:xfrm>
            <a:off x="0" y="3200400"/>
            <a:ext cx="4495800" cy="38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Đê bị thẩm lậu có nguy cơ bị vỡ.</a:t>
            </a:r>
          </a:p>
        </p:txBody>
      </p:sp>
      <p:sp>
        <p:nvSpPr>
          <p:cNvPr id="278" name="Shape 278"/>
          <p:cNvSpPr/>
          <p:nvPr/>
        </p:nvSpPr>
        <p:spPr>
          <a:xfrm>
            <a:off x="3886200" y="3657600"/>
            <a:ext cx="4876799" cy="2819400"/>
          </a:xfrm>
          <a:prstGeom prst="cloudCallout">
            <a:avLst>
              <a:gd name="adj1" fmla="val -1807"/>
              <a:gd name="adj2" fmla="val -2992"/>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Em hãy tìm những chi tiết đối lập, tăng cấp giữa cảnh thiên nhiên và cảnh người dân hộ đê?</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p:tgtEl>
                                          <p:spTgt spid="2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5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8"/>
                                        </p:tgtEl>
                                        <p:attrNameLst>
                                          <p:attrName>style.visibility</p:attrName>
                                        </p:attrNameLst>
                                      </p:cBhvr>
                                      <p:to>
                                        <p:strVal val="visible"/>
                                      </p:to>
                                    </p:set>
                                    <p:anim calcmode="lin" valueType="num">
                                      <p:cBhvr additive="base">
                                        <p:cTn id="22" dur="500"/>
                                        <p:tgtEl>
                                          <p:spTgt spid="27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278"/>
                                        </p:tgtEl>
                                        <p:attrNameLst>
                                          <p:attrName>ppt_y</p:attrName>
                                        </p:attrNameLst>
                                      </p:cBhvr>
                                      <p:tavLst>
                                        <p:tav tm="0">
                                          <p:val>
                                            <p:strVal val="#ppt_y"/>
                                          </p:val>
                                        </p:tav>
                                        <p:tav tm="100000">
                                          <p:val>
                                            <p:strVal val="#ppt_y+1"/>
                                          </p:val>
                                        </p:tav>
                                      </p:tavLst>
                                    </p:anim>
                                    <p:set>
                                      <p:cBhvr>
                                        <p:cTn id="27" dur="1" fill="hold">
                                          <p:stCondLst>
                                            <p:cond delay="500"/>
                                          </p:stCondLst>
                                        </p:cTn>
                                        <p:tgtEl>
                                          <p:spTgt spid="27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0" end="0"/>
                                            </p:txEl>
                                          </p:spTgt>
                                        </p:tgtEl>
                                        <p:attrNameLst>
                                          <p:attrName>style.visibility</p:attrName>
                                        </p:attrNameLst>
                                      </p:cBhvr>
                                      <p:to>
                                        <p:strVal val="visible"/>
                                      </p:to>
                                    </p:set>
                                    <p:anim calcmode="lin" valueType="num">
                                      <p:cBhvr additive="base">
                                        <p:cTn id="32"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1" end="1"/>
                                            </p:txEl>
                                          </p:spTgt>
                                        </p:tgtEl>
                                        <p:attrNameLst>
                                          <p:attrName>style.visibility</p:attrName>
                                        </p:attrNameLst>
                                      </p:cBhvr>
                                      <p:to>
                                        <p:strVal val="visible"/>
                                      </p:to>
                                    </p:set>
                                    <p:anim calcmode="lin" valueType="num">
                                      <p:cBhvr additive="base">
                                        <p:cTn id="37"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7">
                                            <p:txEl>
                                              <p:pRg st="0" end="0"/>
                                            </p:txEl>
                                          </p:spTgt>
                                        </p:tgtEl>
                                        <p:attrNameLst>
                                          <p:attrName>style.visibility</p:attrName>
                                        </p:attrNameLst>
                                      </p:cBhvr>
                                      <p:to>
                                        <p:strVal val="visible"/>
                                      </p:to>
                                    </p:set>
                                    <p:anim calcmode="lin" valueType="num">
                                      <p:cBhvr additive="base">
                                        <p:cTn id="42" dur="500"/>
                                        <p:tgtEl>
                                          <p:spTgt spid="2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5">
                                            <p:txEl>
                                              <p:pRg st="0" end="0"/>
                                            </p:txEl>
                                          </p:spTgt>
                                        </p:tgtEl>
                                        <p:attrNameLst>
                                          <p:attrName>style.visibility</p:attrName>
                                        </p:attrNameLst>
                                      </p:cBhvr>
                                      <p:to>
                                        <p:strVal val="visible"/>
                                      </p:to>
                                    </p:set>
                                    <p:anim calcmode="lin" valueType="num">
                                      <p:cBhvr additive="base">
                                        <p:cTn id="47" dur="500"/>
                                        <p:tgtEl>
                                          <p:spTgt spid="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6">
                                            <p:txEl>
                                              <p:pRg st="0" end="0"/>
                                            </p:txEl>
                                          </p:spTgt>
                                        </p:tgtEl>
                                        <p:attrNameLst>
                                          <p:attrName>style.visibility</p:attrName>
                                        </p:attrNameLst>
                                      </p:cBhvr>
                                      <p:to>
                                        <p:strVal val="visible"/>
                                      </p:to>
                                    </p:set>
                                    <p:anim calcmode="lin" valueType="num">
                                      <p:cBhvr additive="base">
                                        <p:cTn id="52" dur="500"/>
                                        <p:tgtEl>
                                          <p:spTgt spid="2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body" idx="4294967295"/>
          </p:nvPr>
        </p:nvSpPr>
        <p:spPr>
          <a:xfrm>
            <a:off x="457200" y="1676400"/>
            <a:ext cx="2971799" cy="4572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Cảnh thiên thiên</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a:t>
            </a:r>
          </a:p>
        </p:txBody>
      </p:sp>
      <p:cxnSp>
        <p:nvCxnSpPr>
          <p:cNvPr id="284" name="Shape 284"/>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285" name="Shape 285"/>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287" name="Shape 287"/>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288" name="Shape 288"/>
          <p:cNvSpPr txBox="1"/>
          <p:nvPr/>
        </p:nvSpPr>
        <p:spPr>
          <a:xfrm>
            <a:off x="0" y="1219200"/>
            <a:ext cx="5943599" cy="121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4.1. Nguy cơ vỡ đê và hình 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sp>
        <p:nvSpPr>
          <p:cNvPr id="289" name="Shape 289"/>
          <p:cNvSpPr txBox="1"/>
          <p:nvPr/>
        </p:nvSpPr>
        <p:spPr>
          <a:xfrm>
            <a:off x="5410200" y="1676400"/>
            <a:ext cx="2971799" cy="4572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Cảnh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290" name="Shape 290"/>
          <p:cNvCxnSpPr/>
          <p:nvPr/>
        </p:nvCxnSpPr>
        <p:spPr>
          <a:xfrm>
            <a:off x="4572000" y="1905000"/>
            <a:ext cx="76199" cy="2743199"/>
          </a:xfrm>
          <a:prstGeom prst="straightConnector1">
            <a:avLst/>
          </a:prstGeom>
          <a:noFill/>
          <a:ln w="28575" cap="flat" cmpd="sng">
            <a:solidFill>
              <a:srgbClr val="FFFF00"/>
            </a:solidFill>
            <a:prstDash val="solid"/>
            <a:miter/>
            <a:headEnd type="none" w="med" len="med"/>
            <a:tailEnd type="none" w="med" len="med"/>
          </a:ln>
        </p:spPr>
      </p:cxnSp>
      <p:sp>
        <p:nvSpPr>
          <p:cNvPr id="291" name="Shape 291"/>
          <p:cNvSpPr txBox="1"/>
          <p:nvPr/>
        </p:nvSpPr>
        <p:spPr>
          <a:xfrm>
            <a:off x="0" y="2133600"/>
            <a:ext cx="4495800" cy="76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Mưa tầm tã, mưa như trút xuống.</a:t>
            </a:r>
          </a:p>
          <a:p>
            <a:pPr marL="342900" marR="0" lvl="0" indent="-342900" algn="l" rtl="0">
              <a:lnSpc>
                <a:spcPct val="100000"/>
              </a:lnSpc>
              <a:spcBef>
                <a:spcPts val="40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Nước lên to, cuồn cuộn bốc lên.</a:t>
            </a:r>
          </a:p>
        </p:txBody>
      </p:sp>
      <p:sp>
        <p:nvSpPr>
          <p:cNvPr id="292" name="Shape 292"/>
          <p:cNvSpPr txBox="1"/>
          <p:nvPr/>
        </p:nvSpPr>
        <p:spPr>
          <a:xfrm>
            <a:off x="4572000" y="2057400"/>
            <a:ext cx="4419599"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Hàng trăm nghìn con người,  thuổng, cuốc,  đội, vác,  đắp, cừ, bì bõm, lướt thướt, mệt lử…</a:t>
            </a:r>
          </a:p>
        </p:txBody>
      </p:sp>
      <p:sp>
        <p:nvSpPr>
          <p:cNvPr id="293" name="Shape 293"/>
          <p:cNvSpPr txBox="1"/>
          <p:nvPr/>
        </p:nvSpPr>
        <p:spPr>
          <a:xfrm>
            <a:off x="4648200" y="3048000"/>
            <a:ext cx="4495800" cy="685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Trống đánh liên thanh, ốc thổi vô hồi, xao xác gọi nhau…</a:t>
            </a:r>
          </a:p>
        </p:txBody>
      </p:sp>
      <p:sp>
        <p:nvSpPr>
          <p:cNvPr id="294" name="Shape 294"/>
          <p:cNvSpPr txBox="1"/>
          <p:nvPr/>
        </p:nvSpPr>
        <p:spPr>
          <a:xfrm>
            <a:off x="4800600" y="3733800"/>
            <a:ext cx="4114800" cy="83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a:t>
            </a:r>
            <a:r>
              <a:rPr lang="en-US" sz="2000" b="1" i="1" u="none">
                <a:solidFill>
                  <a:srgbClr val="FFFF00"/>
                </a:solidFill>
                <a:latin typeface="Times New Roman"/>
                <a:ea typeface="Times New Roman"/>
                <a:cs typeface="Times New Roman"/>
                <a:sym typeface="Times New Roman"/>
              </a:rPr>
              <a:t> </a:t>
            </a:r>
            <a:r>
              <a:rPr lang="en-US" sz="2400" b="1" i="1" u="none">
                <a:solidFill>
                  <a:srgbClr val="3333FF"/>
                </a:solidFill>
                <a:latin typeface="Times New Roman"/>
                <a:ea typeface="Times New Roman"/>
                <a:cs typeface="Times New Roman"/>
                <a:sym typeface="Times New Roman"/>
              </a:rPr>
              <a:t>Sức người ngày càng cạn kiệt, tuyệt vọng.</a:t>
            </a:r>
          </a:p>
        </p:txBody>
      </p:sp>
      <p:sp>
        <p:nvSpPr>
          <p:cNvPr id="295" name="Shape 295"/>
          <p:cNvSpPr txBox="1"/>
          <p:nvPr/>
        </p:nvSpPr>
        <p:spPr>
          <a:xfrm>
            <a:off x="0" y="3200400"/>
            <a:ext cx="4495800" cy="38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Hai, ba đoạn đê bị thẩm lậu.</a:t>
            </a:r>
          </a:p>
        </p:txBody>
      </p:sp>
      <p:sp>
        <p:nvSpPr>
          <p:cNvPr id="296" name="Shape 296"/>
          <p:cNvSpPr txBox="1"/>
          <p:nvPr/>
        </p:nvSpPr>
        <p:spPr>
          <a:xfrm>
            <a:off x="0" y="3810000"/>
            <a:ext cx="4648199" cy="83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a:t>
            </a:r>
            <a:r>
              <a:rPr lang="en-US" sz="2000" b="1" i="1" u="none">
                <a:solidFill>
                  <a:srgbClr val="FFFF00"/>
                </a:solidFill>
                <a:latin typeface="Times New Roman"/>
                <a:ea typeface="Times New Roman"/>
                <a:cs typeface="Times New Roman"/>
                <a:sym typeface="Times New Roman"/>
              </a:rPr>
              <a:t> </a:t>
            </a:r>
            <a:r>
              <a:rPr lang="en-US" sz="2400" b="1" i="1" u="none">
                <a:solidFill>
                  <a:srgbClr val="3333FF"/>
                </a:solidFill>
                <a:latin typeface="Times New Roman"/>
                <a:ea typeface="Times New Roman"/>
                <a:cs typeface="Times New Roman"/>
                <a:sym typeface="Times New Roman"/>
              </a:rPr>
              <a:t>Tình thế nguy cấp, thiên tai dữ dội ngày càng giáng xuống. </a:t>
            </a:r>
          </a:p>
        </p:txBody>
      </p:sp>
      <p:sp>
        <p:nvSpPr>
          <p:cNvPr id="297" name="Shape 297"/>
          <p:cNvSpPr/>
          <p:nvPr/>
        </p:nvSpPr>
        <p:spPr>
          <a:xfrm>
            <a:off x="5334000" y="1524000"/>
            <a:ext cx="3809999" cy="3124199"/>
          </a:xfrm>
          <a:prstGeom prst="cloudCallout">
            <a:avLst>
              <a:gd name="adj1" fmla="val -12708"/>
              <a:gd name="adj2" fmla="val 1589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Kết quả cuộc vật lộn giữa con người và thiên nhiên ở đây như thế nào? Điều gì sẽ xảy ra?</a:t>
            </a:r>
          </a:p>
        </p:txBody>
      </p:sp>
      <p:sp>
        <p:nvSpPr>
          <p:cNvPr id="298" name="Shape 298"/>
          <p:cNvSpPr txBox="1"/>
          <p:nvPr/>
        </p:nvSpPr>
        <p:spPr>
          <a:xfrm>
            <a:off x="2438400" y="5105400"/>
            <a:ext cx="5867400" cy="457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a:t>
            </a:r>
            <a:r>
              <a:rPr lang="en-US" sz="2000" b="1" i="1" u="none">
                <a:solidFill>
                  <a:srgbClr val="FFFF00"/>
                </a:solidFill>
                <a:latin typeface="Times New Roman"/>
                <a:ea typeface="Times New Roman"/>
                <a:cs typeface="Times New Roman"/>
                <a:sym typeface="Times New Roman"/>
              </a:rPr>
              <a:t>      </a:t>
            </a:r>
            <a:r>
              <a:rPr lang="en-US" sz="2400" b="1" i="1" u="none">
                <a:solidFill>
                  <a:srgbClr val="3333FF"/>
                </a:solidFill>
                <a:latin typeface="Times New Roman"/>
                <a:ea typeface="Times New Roman"/>
                <a:cs typeface="Times New Roman"/>
                <a:sym typeface="Times New Roman"/>
              </a:rPr>
              <a:t>Nguy cơ vỡ đê là điều tất yếu sẽ xảy ra.</a:t>
            </a:r>
          </a:p>
        </p:txBody>
      </p:sp>
      <p:sp>
        <p:nvSpPr>
          <p:cNvPr id="299" name="Shape 299"/>
          <p:cNvSpPr/>
          <p:nvPr/>
        </p:nvSpPr>
        <p:spPr>
          <a:xfrm>
            <a:off x="2438400" y="5181600"/>
            <a:ext cx="381000" cy="304799"/>
          </a:xfrm>
          <a:prstGeom prst="rightArrow">
            <a:avLst>
              <a:gd name="adj1" fmla="val 50000"/>
              <a:gd name="adj2" fmla="val 500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2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97"/>
                                        </p:tgtEl>
                                      </p:cBhvr>
                                    </p:animEffect>
                                    <p:set>
                                      <p:cBhvr>
                                        <p:cTn id="12" dur="1" fill="hold">
                                          <p:stCondLst>
                                            <p:cond delay="2000"/>
                                          </p:stCondLst>
                                        </p:cTn>
                                        <p:tgtEl>
                                          <p:spTgt spid="29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anim calcmode="lin" valueType="num">
                                      <p:cBhvr additive="base">
                                        <p:cTn id="17"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4"/>
                                        </p:tgtEl>
                                        <p:attrNameLst>
                                          <p:attrName>style.visibility</p:attrName>
                                        </p:attrNameLst>
                                      </p:cBhvr>
                                      <p:to>
                                        <p:strVal val="visible"/>
                                      </p:to>
                                    </p:set>
                                    <p:anim calcmode="lin" valueType="num">
                                      <p:cBhvr additive="base">
                                        <p:cTn id="22" dur="500"/>
                                        <p:tgtEl>
                                          <p:spTgt spid="29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9"/>
                                        </p:tgtEl>
                                        <p:attrNameLst>
                                          <p:attrName>style.visibility</p:attrName>
                                        </p:attrNameLst>
                                      </p:cBhvr>
                                      <p:to>
                                        <p:strVal val="visible"/>
                                      </p:to>
                                    </p:set>
                                    <p:animEffect transition="in" filter="fade">
                                      <p:cBhvr>
                                        <p:cTn id="27" dur="5000"/>
                                        <p:tgtEl>
                                          <p:spTgt spid="2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8">
                                            <p:txEl>
                                              <p:pRg st="0" end="0"/>
                                            </p:txEl>
                                          </p:spTgt>
                                        </p:tgtEl>
                                        <p:attrNameLst>
                                          <p:attrName>style.visibility</p:attrName>
                                        </p:attrNameLst>
                                      </p:cBhvr>
                                      <p:to>
                                        <p:strVal val="visible"/>
                                      </p:to>
                                    </p:set>
                                    <p:animEffect transition="in" filter="fade">
                                      <p:cBhvr>
                                        <p:cTn id="32"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4294967295"/>
          </p:nvPr>
        </p:nvSpPr>
        <p:spPr>
          <a:xfrm>
            <a:off x="457200" y="1676400"/>
            <a:ext cx="2971799" cy="4572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400" b="1" i="0" u="sng" strike="noStrike" cap="none">
                <a:solidFill>
                  <a:srgbClr val="FF0000"/>
                </a:solidFill>
                <a:latin typeface="Times New Roman"/>
                <a:ea typeface="Times New Roman"/>
                <a:cs typeface="Times New Roman"/>
                <a:sym typeface="Times New Roman"/>
              </a:rPr>
              <a:t>Cảnh thiên thiên</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a:t>
            </a:r>
          </a:p>
        </p:txBody>
      </p:sp>
      <p:cxnSp>
        <p:nvCxnSpPr>
          <p:cNvPr id="305" name="Shape 305"/>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306" name="Shape 306"/>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308" name="Shape 308"/>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309" name="Shape 309"/>
          <p:cNvSpPr txBox="1"/>
          <p:nvPr/>
        </p:nvSpPr>
        <p:spPr>
          <a:xfrm>
            <a:off x="0" y="1219200"/>
            <a:ext cx="5943599" cy="121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4.1. Nguy cơ vỡ đê và hình 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sp>
        <p:nvSpPr>
          <p:cNvPr id="310" name="Shape 310"/>
          <p:cNvSpPr txBox="1"/>
          <p:nvPr/>
        </p:nvSpPr>
        <p:spPr>
          <a:xfrm>
            <a:off x="5410200" y="1676400"/>
            <a:ext cx="2971799" cy="4572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400" b="1" i="0" u="sng">
                <a:solidFill>
                  <a:srgbClr val="FF0000"/>
                </a:solidFill>
                <a:latin typeface="Times New Roman"/>
                <a:ea typeface="Times New Roman"/>
                <a:cs typeface="Times New Roman"/>
                <a:sym typeface="Times New Roman"/>
              </a:rPr>
              <a:t>Cảnh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311" name="Shape 311"/>
          <p:cNvCxnSpPr/>
          <p:nvPr/>
        </p:nvCxnSpPr>
        <p:spPr>
          <a:xfrm>
            <a:off x="4572000" y="1905000"/>
            <a:ext cx="76199" cy="2743199"/>
          </a:xfrm>
          <a:prstGeom prst="straightConnector1">
            <a:avLst/>
          </a:prstGeom>
          <a:noFill/>
          <a:ln w="28575" cap="flat" cmpd="sng">
            <a:solidFill>
              <a:srgbClr val="FFFF00"/>
            </a:solidFill>
            <a:prstDash val="solid"/>
            <a:miter/>
            <a:headEnd type="none" w="med" len="med"/>
            <a:tailEnd type="none" w="med" len="med"/>
          </a:ln>
        </p:spPr>
      </p:cxnSp>
      <p:sp>
        <p:nvSpPr>
          <p:cNvPr id="312" name="Shape 312"/>
          <p:cNvSpPr txBox="1"/>
          <p:nvPr/>
        </p:nvSpPr>
        <p:spPr>
          <a:xfrm>
            <a:off x="0" y="2133600"/>
            <a:ext cx="4495800" cy="76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Mưa tầm tã, mưa như trút xuống, nước lên to, cuồn cuộn bốc lên.</a:t>
            </a:r>
          </a:p>
        </p:txBody>
      </p:sp>
      <p:sp>
        <p:nvSpPr>
          <p:cNvPr id="313" name="Shape 313"/>
          <p:cNvSpPr txBox="1"/>
          <p:nvPr/>
        </p:nvSpPr>
        <p:spPr>
          <a:xfrm>
            <a:off x="4572000" y="2057400"/>
            <a:ext cx="4419599"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Hàng trăm nghìn con người,  thuổng, cuốc,  đội, vác,  đắp, cừ, bì bõm, lướt thướt, mệt lử…</a:t>
            </a:r>
          </a:p>
        </p:txBody>
      </p:sp>
      <p:sp>
        <p:nvSpPr>
          <p:cNvPr id="314" name="Shape 314"/>
          <p:cNvSpPr txBox="1"/>
          <p:nvPr/>
        </p:nvSpPr>
        <p:spPr>
          <a:xfrm>
            <a:off x="4648200" y="3048000"/>
            <a:ext cx="4495800" cy="685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Trống đánh liên thanh, ốc thổi vô hồi, xao xác gọi nhau…</a:t>
            </a:r>
          </a:p>
        </p:txBody>
      </p:sp>
      <p:sp>
        <p:nvSpPr>
          <p:cNvPr id="315" name="Shape 315"/>
          <p:cNvSpPr txBox="1"/>
          <p:nvPr/>
        </p:nvSpPr>
        <p:spPr>
          <a:xfrm>
            <a:off x="4648200" y="3733800"/>
            <a:ext cx="4495800" cy="685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a:t>
            </a:r>
            <a:r>
              <a:rPr lang="en-US" sz="2000" b="1" i="1" u="none">
                <a:solidFill>
                  <a:srgbClr val="FFFF00"/>
                </a:solidFill>
                <a:latin typeface="Times New Roman"/>
                <a:ea typeface="Times New Roman"/>
                <a:cs typeface="Times New Roman"/>
                <a:sym typeface="Times New Roman"/>
              </a:rPr>
              <a:t> </a:t>
            </a:r>
            <a:r>
              <a:rPr lang="en-US" sz="2000" b="1" i="1" u="none">
                <a:solidFill>
                  <a:srgbClr val="3333FF"/>
                </a:solidFill>
                <a:latin typeface="Times New Roman"/>
                <a:ea typeface="Times New Roman"/>
                <a:cs typeface="Times New Roman"/>
                <a:sym typeface="Times New Roman"/>
              </a:rPr>
              <a:t>Sức người ngày càng cạn kiệt, tuyệt vọng.</a:t>
            </a:r>
          </a:p>
        </p:txBody>
      </p:sp>
      <p:sp>
        <p:nvSpPr>
          <p:cNvPr id="316" name="Shape 316"/>
          <p:cNvSpPr txBox="1"/>
          <p:nvPr/>
        </p:nvSpPr>
        <p:spPr>
          <a:xfrm>
            <a:off x="533400" y="4343400"/>
            <a:ext cx="8610599" cy="2057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333FF"/>
              </a:buClr>
              <a:buSzPct val="25000"/>
              <a:buFont typeface="Times New Roman"/>
              <a:buNone/>
            </a:pPr>
            <a:r>
              <a:rPr lang="en-US" sz="2000" b="1" i="0" u="none">
                <a:solidFill>
                  <a:srgbClr val="3333FF"/>
                </a:solidFill>
                <a:latin typeface="Times New Roman"/>
                <a:ea typeface="Times New Roman"/>
                <a:cs typeface="Times New Roman"/>
                <a:sym typeface="Times New Roman"/>
              </a:rPr>
              <a:t> </a:t>
            </a:r>
            <a:r>
              <a:rPr lang="en-US" sz="2000" b="1" i="0" u="none">
                <a:solidFill>
                  <a:srgbClr val="FF3300"/>
                </a:solidFill>
                <a:latin typeface="Times New Roman"/>
                <a:ea typeface="Times New Roman"/>
                <a:cs typeface="Times New Roman"/>
                <a:sym typeface="Times New Roman"/>
              </a:rPr>
              <a:t>Nghệ thuật:          </a:t>
            </a:r>
            <a:r>
              <a:rPr lang="en-US" sz="2000" b="1" i="1" u="none">
                <a:solidFill>
                  <a:srgbClr val="0000FF"/>
                </a:solidFill>
                <a:latin typeface="Times New Roman"/>
                <a:ea typeface="Times New Roman"/>
                <a:cs typeface="Times New Roman"/>
                <a:sym typeface="Times New Roman"/>
              </a:rPr>
              <a:t>- </a:t>
            </a:r>
            <a:r>
              <a:rPr lang="en-US" sz="2000" b="1" i="1" u="none">
                <a:solidFill>
                  <a:srgbClr val="FF3300"/>
                </a:solidFill>
                <a:latin typeface="Times New Roman"/>
                <a:ea typeface="Times New Roman"/>
                <a:cs typeface="Times New Roman"/>
                <a:sym typeface="Times New Roman"/>
              </a:rPr>
              <a:t> </a:t>
            </a:r>
            <a:r>
              <a:rPr lang="en-US" sz="2000" b="1" i="1" u="none">
                <a:solidFill>
                  <a:srgbClr val="0000FF"/>
                </a:solidFill>
                <a:latin typeface="Times New Roman"/>
                <a:ea typeface="Times New Roman"/>
                <a:cs typeface="Times New Roman"/>
                <a:sym typeface="Times New Roman"/>
              </a:rPr>
              <a:t>Liệt kê, từ láy gợi tả, hình ảnh so sánh.</a:t>
            </a:r>
          </a:p>
          <a:p>
            <a:pPr marL="342900" marR="0" lvl="0" indent="-342900" algn="l" rtl="0">
              <a:lnSpc>
                <a:spcPct val="100000"/>
              </a:lnSpc>
              <a:spcBef>
                <a:spcPts val="400"/>
              </a:spcBef>
              <a:spcAft>
                <a:spcPts val="0"/>
              </a:spcAft>
              <a:buClr>
                <a:srgbClr val="0000FF"/>
              </a:buClr>
              <a:buSzPct val="25000"/>
              <a:buFont typeface="Times New Roman"/>
              <a:buNone/>
            </a:pPr>
            <a:r>
              <a:rPr lang="en-US" sz="2000" b="1" i="1" u="none">
                <a:solidFill>
                  <a:srgbClr val="0000FF"/>
                </a:solidFill>
                <a:latin typeface="Times New Roman"/>
                <a:ea typeface="Times New Roman"/>
                <a:cs typeface="Times New Roman"/>
                <a:sym typeface="Times New Roman"/>
              </a:rPr>
              <a:t>                               -  Biện pháp tương phản, tăng cấp.</a:t>
            </a:r>
          </a:p>
          <a:p>
            <a:pPr marL="342900" marR="0" lvl="0" indent="-342900" algn="l" rtl="0">
              <a:lnSpc>
                <a:spcPct val="100000"/>
              </a:lnSpc>
              <a:spcBef>
                <a:spcPts val="48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	</a:t>
            </a:r>
            <a:r>
              <a:rPr lang="en-US" sz="2400" b="1" i="1" u="none">
                <a:solidFill>
                  <a:srgbClr val="FF0066"/>
                </a:solidFill>
                <a:latin typeface="Times New Roman"/>
                <a:ea typeface="Times New Roman"/>
                <a:cs typeface="Times New Roman"/>
                <a:sym typeface="Times New Roman"/>
              </a:rPr>
              <a:t> Tô đậm sự bất lực của sức người trước sức trời, sự yếu kém của thế đê trước sức nước. Thiên tai từng lúc giáng xuống, nguy cơ vỡ đê rất cao và tình cảnh thảm hại, vô vọng của của người dân phu hộ đê.</a:t>
            </a:r>
          </a:p>
        </p:txBody>
      </p:sp>
      <p:sp>
        <p:nvSpPr>
          <p:cNvPr id="317" name="Shape 317"/>
          <p:cNvSpPr txBox="1"/>
          <p:nvPr/>
        </p:nvSpPr>
        <p:spPr>
          <a:xfrm>
            <a:off x="0" y="2895600"/>
            <a:ext cx="4495800" cy="38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Hai, ba đoạn đê bị thẩm lậu.</a:t>
            </a:r>
          </a:p>
        </p:txBody>
      </p:sp>
      <p:sp>
        <p:nvSpPr>
          <p:cNvPr id="318" name="Shape 318"/>
          <p:cNvSpPr txBox="1"/>
          <p:nvPr/>
        </p:nvSpPr>
        <p:spPr>
          <a:xfrm>
            <a:off x="0" y="3810000"/>
            <a:ext cx="4495800" cy="76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a:t>
            </a:r>
            <a:r>
              <a:rPr lang="en-US" sz="2000" b="1" i="1" u="none">
                <a:solidFill>
                  <a:srgbClr val="FFFF00"/>
                </a:solidFill>
                <a:latin typeface="Times New Roman"/>
                <a:ea typeface="Times New Roman"/>
                <a:cs typeface="Times New Roman"/>
                <a:sym typeface="Times New Roman"/>
              </a:rPr>
              <a:t> </a:t>
            </a:r>
            <a:r>
              <a:rPr lang="en-US" sz="2000" b="1" i="1" u="none">
                <a:solidFill>
                  <a:srgbClr val="3333FF"/>
                </a:solidFill>
                <a:latin typeface="Times New Roman"/>
                <a:ea typeface="Times New Roman"/>
                <a:cs typeface="Times New Roman"/>
                <a:sym typeface="Times New Roman"/>
              </a:rPr>
              <a:t>Tình thế nguy cấp, thiên tai dữ dội ngày càng giáng xuống.</a:t>
            </a:r>
          </a:p>
        </p:txBody>
      </p:sp>
      <p:sp>
        <p:nvSpPr>
          <p:cNvPr id="319" name="Shape 319"/>
          <p:cNvSpPr/>
          <p:nvPr/>
        </p:nvSpPr>
        <p:spPr>
          <a:xfrm>
            <a:off x="2362200" y="1143000"/>
            <a:ext cx="6553200" cy="3505200"/>
          </a:xfrm>
          <a:prstGeom prst="cloudCallout">
            <a:avLst>
              <a:gd name="adj1" fmla="val -4144"/>
              <a:gd name="adj2" fmla="val 24672"/>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Việc miêu tả cảnh người dân vật lộn với thiên nhiên ở trên, tác giả sử dụng những biện pháp nghệ thuật nào? Việc sử dụng các biện pháp nghệ thuật ấy nhằm mục đích gì?</a:t>
            </a:r>
          </a:p>
        </p:txBody>
      </p:sp>
      <p:sp>
        <p:nvSpPr>
          <p:cNvPr id="320" name="Shape 320"/>
          <p:cNvSpPr/>
          <p:nvPr/>
        </p:nvSpPr>
        <p:spPr>
          <a:xfrm>
            <a:off x="381000" y="5105400"/>
            <a:ext cx="457200" cy="381000"/>
          </a:xfrm>
          <a:prstGeom prst="notchedRightArrow">
            <a:avLst>
              <a:gd name="adj1" fmla="val 50000"/>
              <a:gd name="adj2" fmla="val 500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19"/>
                                        </p:tgtEl>
                                        <p:attrNameLst>
                                          <p:attrName>ppt_y</p:attrName>
                                        </p:attrNameLst>
                                      </p:cBhvr>
                                      <p:tavLst>
                                        <p:tav tm="0">
                                          <p:val>
                                            <p:strVal val="#ppt_y"/>
                                          </p:val>
                                        </p:tav>
                                        <p:tav tm="100000">
                                          <p:val>
                                            <p:strVal val="#ppt_y+1"/>
                                          </p:val>
                                        </p:tav>
                                      </p:tavLst>
                                    </p:anim>
                                    <p:set>
                                      <p:cBhvr>
                                        <p:cTn id="12" dur="1" fill="hold">
                                          <p:stCondLst>
                                            <p:cond delay="500"/>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xEl>
                                              <p:pRg st="0" end="0"/>
                                            </p:txEl>
                                          </p:spTgt>
                                        </p:tgtEl>
                                        <p:attrNameLst>
                                          <p:attrName>style.visibility</p:attrName>
                                        </p:attrNameLst>
                                      </p:cBhvr>
                                      <p:to>
                                        <p:strVal val="visible"/>
                                      </p:to>
                                    </p:set>
                                    <p:animEffect transition="in" filter="fade">
                                      <p:cBhvr>
                                        <p:cTn id="17" dur="2000"/>
                                        <p:tgtEl>
                                          <p:spTgt spid="3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xEl>
                                              <p:pRg st="1" end="1"/>
                                            </p:txEl>
                                          </p:spTgt>
                                        </p:tgtEl>
                                        <p:attrNameLst>
                                          <p:attrName>style.visibility</p:attrName>
                                        </p:attrNameLst>
                                      </p:cBhvr>
                                      <p:to>
                                        <p:strVal val="visible"/>
                                      </p:to>
                                    </p:set>
                                    <p:animEffect transition="in" filter="fade">
                                      <p:cBhvr>
                                        <p:cTn id="22" dur="2000"/>
                                        <p:tgtEl>
                                          <p:spTgt spid="3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6">
                                            <p:txEl>
                                              <p:pRg st="2" end="2"/>
                                            </p:txEl>
                                          </p:spTgt>
                                        </p:tgtEl>
                                        <p:attrNameLst>
                                          <p:attrName>style.visibility</p:attrName>
                                        </p:attrNameLst>
                                      </p:cBhvr>
                                      <p:to>
                                        <p:strVal val="visible"/>
                                      </p:to>
                                    </p:set>
                                    <p:animEffect transition="in" filter="fade">
                                      <p:cBhvr>
                                        <p:cTn id="27" dur="2000"/>
                                        <p:tgtEl>
                                          <p:spTgt spid="3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
                                        </p:tgtEl>
                                        <p:attrNameLst>
                                          <p:attrName>style.visibility</p:attrName>
                                        </p:attrNameLst>
                                      </p:cBhvr>
                                      <p:to>
                                        <p:strVal val="visible"/>
                                      </p:to>
                                    </p:set>
                                    <p:animEffect transition="in" filter="fade">
                                      <p:cBhvr>
                                        <p:cTn id="32" dur="5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326" name="Shape 326"/>
          <p:cNvCxnSpPr/>
          <p:nvPr/>
        </p:nvCxnSpPr>
        <p:spPr>
          <a:xfrm>
            <a:off x="4648200" y="1066800"/>
            <a:ext cx="76199" cy="5791200"/>
          </a:xfrm>
          <a:prstGeom prst="straightConnector1">
            <a:avLst/>
          </a:prstGeom>
          <a:noFill/>
          <a:ln w="28575" cap="flat" cmpd="sng">
            <a:solidFill>
              <a:srgbClr val="FFFF00"/>
            </a:solidFill>
            <a:prstDash val="solid"/>
            <a:miter/>
            <a:headEnd type="none" w="med" len="med"/>
            <a:tailEnd type="none" w="med" len="med"/>
          </a:ln>
        </p:spPr>
      </p:cxnSp>
      <p:cxnSp>
        <p:nvCxnSpPr>
          <p:cNvPr id="327" name="Shape 327"/>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328" name="Shape 328"/>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330" name="Shape 330"/>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331" name="Shape 331"/>
          <p:cNvSpPr txBox="1"/>
          <p:nvPr/>
        </p:nvSpPr>
        <p:spPr>
          <a:xfrm>
            <a:off x="0" y="1981200"/>
            <a:ext cx="4953000" cy="2895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4.1. Nguy cơ vỡ đê và hình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ảnh dân phu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4.2. Hình ảnh quan lại hộ đê:</a:t>
            </a:r>
          </a:p>
        </p:txBody>
      </p:sp>
      <p:pic>
        <p:nvPicPr>
          <p:cNvPr id="332" name="Shape 332" descr="C:\Documents and Settings\THANH TAI\My Documents\Downloads\tải xuống (1).jpg"/>
          <p:cNvPicPr preferRelativeResize="0"/>
          <p:nvPr/>
        </p:nvPicPr>
        <p:blipFill rotWithShape="1">
          <a:blip r:embed="rId3">
            <a:alphaModFix/>
          </a:blip>
          <a:srcRect/>
          <a:stretch/>
        </p:blipFill>
        <p:spPr>
          <a:xfrm>
            <a:off x="4724400" y="1143000"/>
            <a:ext cx="4419599" cy="54863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5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descr="Hinh nen (2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Shape 338"/>
          <p:cNvSpPr txBox="1"/>
          <p:nvPr/>
        </p:nvSpPr>
        <p:spPr>
          <a:xfrm>
            <a:off x="1066800" y="838200"/>
            <a:ext cx="7162799" cy="556895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66"/>
              </a:buClr>
              <a:buSzPct val="100000"/>
              <a:buFont typeface="Times New Roman"/>
              <a:buAutoNum type="arabicPeriod"/>
            </a:pPr>
            <a:r>
              <a:rPr lang="en-US" sz="2400" b="1" i="0" u="none">
                <a:solidFill>
                  <a:srgbClr val="FF0066"/>
                </a:solidFill>
                <a:latin typeface="Times New Roman"/>
                <a:ea typeface="Times New Roman"/>
                <a:cs typeface="Times New Roman"/>
                <a:sym typeface="Times New Roman"/>
              </a:rPr>
              <a:t>Bài vừa học:</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Tóm tắt nội dung truyện.</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Kể sáng tạo truyện bằng cách đổi sang ngôi thứ nhất là nhân vật quan phụ mẫu. </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Phân tích các chi tiết tương phản-đối lập trong phần đầu truyện.</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Tác dụng của phép đối lập và tăng cấp ở phần đầu truyện?</a:t>
            </a:r>
          </a:p>
          <a:p>
            <a:pPr marL="342900" marR="0" lvl="0" indent="-342900" algn="just" rtl="0">
              <a:lnSpc>
                <a:spcPct val="100000"/>
              </a:lnSpc>
              <a:spcBef>
                <a:spcPts val="0"/>
              </a:spcBef>
              <a:spcAft>
                <a:spcPts val="0"/>
              </a:spcAft>
              <a:buClr>
                <a:srgbClr val="FF0066"/>
              </a:buClr>
              <a:buSzPct val="25000"/>
              <a:buFont typeface="Times New Roman"/>
              <a:buNone/>
            </a:pPr>
            <a:r>
              <a:rPr lang="en-US" sz="2400" b="1" i="0" u="none">
                <a:solidFill>
                  <a:srgbClr val="FF0066"/>
                </a:solidFill>
                <a:latin typeface="Times New Roman"/>
                <a:ea typeface="Times New Roman"/>
                <a:cs typeface="Times New Roman"/>
                <a:sym typeface="Times New Roman"/>
              </a:rPr>
              <a:t>2. Bài sắp học:</a:t>
            </a:r>
            <a:r>
              <a:rPr lang="en-US" sz="2400" b="1" i="0" u="none">
                <a:solidFill>
                  <a:srgbClr val="0000FF"/>
                </a:solidFill>
                <a:latin typeface="Times New Roman"/>
                <a:ea typeface="Times New Roman"/>
                <a:cs typeface="Times New Roman"/>
                <a:sym typeface="Times New Roman"/>
              </a:rPr>
              <a:t> </a:t>
            </a:r>
          </a:p>
          <a:p>
            <a:pPr marL="342900" marR="0" lvl="0" indent="-342900" algn="l"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Sự đối lập - tương phản cảnh dân phu hộ đê và cảnh quan lại hộ đê thể hiện ở những chi tiết nào?</a:t>
            </a:r>
          </a:p>
          <a:p>
            <a:pPr marL="342900" marR="0" lvl="0" indent="-342900" algn="l"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 Phép tăng cấp được tác giả thể hiện ở những chi tiết nào? </a:t>
            </a:r>
          </a:p>
          <a:p>
            <a:pPr marL="342900" marR="0" lvl="0" indent="-342900" algn="l"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Tác dụng của việc sử dụng các biện pháp nghệ thuật trên?</a:t>
            </a:r>
          </a:p>
        </p:txBody>
      </p:sp>
      <p:sp>
        <p:nvSpPr>
          <p:cNvPr id="339" name="Shape 339"/>
          <p:cNvSpPr txBox="1"/>
          <p:nvPr/>
        </p:nvSpPr>
        <p:spPr>
          <a:xfrm>
            <a:off x="381000" y="228600"/>
            <a:ext cx="7086600" cy="5794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Times New Roman"/>
              <a:buNone/>
            </a:pPr>
            <a:r>
              <a:rPr lang="en-US" sz="3200" b="1" i="0" u="sng">
                <a:solidFill>
                  <a:srgbClr val="FF0000"/>
                </a:solidFill>
                <a:latin typeface="Times New Roman"/>
                <a:ea typeface="Times New Roman"/>
                <a:cs typeface="Times New Roman"/>
                <a:sym typeface="Times New Roman"/>
              </a:rPr>
              <a:t>HƯỚNG DẪN TỰ HỌC TIẾT 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500"/>
                                        <p:tgtEl>
                                          <p:spTgt spid="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Effect transition="in" filter="fade">
                                      <p:cBhvr>
                                        <p:cTn id="12" dur="500"/>
                                        <p:tgtEl>
                                          <p:spTgt spid="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
                                            <p:txEl>
                                              <p:pRg st="2" end="2"/>
                                            </p:txEl>
                                          </p:spTgt>
                                        </p:tgtEl>
                                        <p:attrNameLst>
                                          <p:attrName>style.visibility</p:attrName>
                                        </p:attrNameLst>
                                      </p:cBhvr>
                                      <p:to>
                                        <p:strVal val="visible"/>
                                      </p:to>
                                    </p:set>
                                    <p:animEffect transition="in" filter="fade">
                                      <p:cBhvr>
                                        <p:cTn id="17" dur="500"/>
                                        <p:tgtEl>
                                          <p:spTgt spid="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
                                            <p:txEl>
                                              <p:pRg st="3" end="3"/>
                                            </p:txEl>
                                          </p:spTgt>
                                        </p:tgtEl>
                                        <p:attrNameLst>
                                          <p:attrName>style.visibility</p:attrName>
                                        </p:attrNameLst>
                                      </p:cBhvr>
                                      <p:to>
                                        <p:strVal val="visible"/>
                                      </p:to>
                                    </p:set>
                                    <p:animEffect transition="in" filter="fade">
                                      <p:cBhvr>
                                        <p:cTn id="22" dur="500"/>
                                        <p:tgtEl>
                                          <p:spTgt spid="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
                                            <p:txEl>
                                              <p:pRg st="4" end="4"/>
                                            </p:txEl>
                                          </p:spTgt>
                                        </p:tgtEl>
                                        <p:attrNameLst>
                                          <p:attrName>style.visibility</p:attrName>
                                        </p:attrNameLst>
                                      </p:cBhvr>
                                      <p:to>
                                        <p:strVal val="visible"/>
                                      </p:to>
                                    </p:set>
                                    <p:animEffect transition="in" filter="fade">
                                      <p:cBhvr>
                                        <p:cTn id="27" dur="500"/>
                                        <p:tgtEl>
                                          <p:spTgt spid="3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
                                            <p:txEl>
                                              <p:pRg st="5" end="5"/>
                                            </p:txEl>
                                          </p:spTgt>
                                        </p:tgtEl>
                                        <p:attrNameLst>
                                          <p:attrName>style.visibility</p:attrName>
                                        </p:attrNameLst>
                                      </p:cBhvr>
                                      <p:to>
                                        <p:strVal val="visible"/>
                                      </p:to>
                                    </p:set>
                                    <p:animEffect transition="in" filter="fade">
                                      <p:cBhvr>
                                        <p:cTn id="32" dur="500"/>
                                        <p:tgtEl>
                                          <p:spTgt spid="3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8">
                                            <p:txEl>
                                              <p:pRg st="6" end="6"/>
                                            </p:txEl>
                                          </p:spTgt>
                                        </p:tgtEl>
                                        <p:attrNameLst>
                                          <p:attrName>style.visibility</p:attrName>
                                        </p:attrNameLst>
                                      </p:cBhvr>
                                      <p:to>
                                        <p:strVal val="visible"/>
                                      </p:to>
                                    </p:set>
                                    <p:animEffect transition="in" filter="fade">
                                      <p:cBhvr>
                                        <p:cTn id="37" dur="500"/>
                                        <p:tgtEl>
                                          <p:spTgt spid="33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8">
                                            <p:txEl>
                                              <p:pRg st="7" end="7"/>
                                            </p:txEl>
                                          </p:spTgt>
                                        </p:tgtEl>
                                        <p:attrNameLst>
                                          <p:attrName>style.visibility</p:attrName>
                                        </p:attrNameLst>
                                      </p:cBhvr>
                                      <p:to>
                                        <p:strVal val="visible"/>
                                      </p:to>
                                    </p:set>
                                    <p:animEffect transition="in" filter="fade">
                                      <p:cBhvr>
                                        <p:cTn id="42" dur="500"/>
                                        <p:tgtEl>
                                          <p:spTgt spid="33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8">
                                            <p:txEl>
                                              <p:pRg st="8" end="8"/>
                                            </p:txEl>
                                          </p:spTgt>
                                        </p:tgtEl>
                                        <p:attrNameLst>
                                          <p:attrName>style.visibility</p:attrName>
                                        </p:attrNameLst>
                                      </p:cBhvr>
                                      <p:to>
                                        <p:strVal val="visible"/>
                                      </p:to>
                                    </p:set>
                                    <p:animEffect transition="in" filter="fade">
                                      <p:cBhvr>
                                        <p:cTn id="47" dur="500"/>
                                        <p:tgtEl>
                                          <p:spTgt spid="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descr="C:\Documents and Settings\THANH TAI\My Documents\Downloads\1218327275.img.jpg"/>
          <p:cNvPicPr preferRelativeResize="0"/>
          <p:nvPr/>
        </p:nvPicPr>
        <p:blipFill rotWithShape="1">
          <a:blip r:embed="rId3">
            <a:alphaModFix/>
          </a:blip>
          <a:srcRect/>
          <a:stretch/>
        </p:blipFill>
        <p:spPr>
          <a:xfrm>
            <a:off x="0" y="1219200"/>
            <a:ext cx="4648199" cy="5638800"/>
          </a:xfrm>
          <a:prstGeom prst="rect">
            <a:avLst/>
          </a:prstGeom>
          <a:noFill/>
          <a:ln>
            <a:noFill/>
          </a:ln>
        </p:spPr>
      </p:pic>
      <p:pic>
        <p:nvPicPr>
          <p:cNvPr id="108" name="Shape 108" descr="C:\Documents and Settings\THANH TAI\My Documents\Downloads\vo-de-4-733571-1368788579_500x0.jpg"/>
          <p:cNvPicPr preferRelativeResize="0"/>
          <p:nvPr/>
        </p:nvPicPr>
        <p:blipFill rotWithShape="1">
          <a:blip r:embed="rId4">
            <a:alphaModFix/>
          </a:blip>
          <a:srcRect/>
          <a:stretch/>
        </p:blipFill>
        <p:spPr>
          <a:xfrm>
            <a:off x="4648200" y="1219200"/>
            <a:ext cx="4495800" cy="5638800"/>
          </a:xfrm>
          <a:prstGeom prst="rect">
            <a:avLst/>
          </a:prstGeom>
          <a:noFill/>
          <a:ln>
            <a:noFill/>
          </a:ln>
        </p:spPr>
      </p:pic>
      <p:sp>
        <p:nvSpPr>
          <p:cNvPr id="109" name="Shape 109"/>
          <p:cNvSpPr/>
          <p:nvPr/>
        </p:nvSpPr>
        <p:spPr>
          <a:xfrm>
            <a:off x="1066800" y="228600"/>
            <a:ext cx="7543800" cy="60960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gradFill>
                  <a:gsLst>
                    <a:gs pos="0">
                      <a:srgbClr val="DCEBF5"/>
                    </a:gs>
                    <a:gs pos="8000">
                      <a:srgbClr val="83A7C3"/>
                    </a:gs>
                    <a:gs pos="13000">
                      <a:srgbClr val="768FB9"/>
                    </a:gs>
                    <a:gs pos="21000">
                      <a:srgbClr val="83A7C3"/>
                    </a:gs>
                    <a:gs pos="52000">
                      <a:srgbClr val="FFFFFF"/>
                    </a:gs>
                    <a:gs pos="55999">
                      <a:srgbClr val="9C6563"/>
                    </a:gs>
                    <a:gs pos="58000">
                      <a:srgbClr val="80302D"/>
                    </a:gs>
                    <a:gs pos="71000">
                      <a:srgbClr val="C0524E"/>
                    </a:gs>
                    <a:gs pos="94000">
                      <a:srgbClr val="EBDAD4"/>
                    </a:gs>
                    <a:gs pos="100000">
                      <a:srgbClr val="55261C"/>
                    </a:gs>
                  </a:gsLst>
                  <a:lin ang="5400000" scaled="0"/>
                </a:gradFill>
                <a:latin typeface="Arial"/>
              </a:rPr>
              <a:t>CẢNH VỠ ĐÊ </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Shape 344" descr="C:\Documents and Settings\THANH TAI\My Documents\Downloads\song_chet_mac_bay.jpg.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a:solidFill>
                  <a:schemeClr val="dk1"/>
                </a:solidFill>
                <a:latin typeface="Times New Roman"/>
                <a:ea typeface="Times New Roman"/>
                <a:cs typeface="Times New Roman"/>
                <a:sym typeface="Times New Roman"/>
              </a:rPr>
              <a:t>       </a:t>
            </a:r>
          </a:p>
        </p:txBody>
      </p:sp>
      <p:cxnSp>
        <p:nvCxnSpPr>
          <p:cNvPr id="350" name="Shape 350"/>
          <p:cNvCxnSpPr/>
          <p:nvPr/>
        </p:nvCxnSpPr>
        <p:spPr>
          <a:xfrm>
            <a:off x="4648200" y="1066800"/>
            <a:ext cx="76199" cy="5791200"/>
          </a:xfrm>
          <a:prstGeom prst="straightConnector1">
            <a:avLst/>
          </a:prstGeom>
          <a:noFill/>
          <a:ln w="28575" cap="flat" cmpd="sng">
            <a:solidFill>
              <a:srgbClr val="FFFF00"/>
            </a:solidFill>
            <a:prstDash val="solid"/>
            <a:miter/>
            <a:headEnd type="none" w="med" len="med"/>
            <a:tailEnd type="none" w="med" len="med"/>
          </a:ln>
        </p:spPr>
      </p:cxnSp>
      <p:cxnSp>
        <p:nvCxnSpPr>
          <p:cNvPr id="351" name="Shape 351"/>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352" name="Shape 352"/>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354" name="Shape 354"/>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355" name="Shape 355"/>
          <p:cNvSpPr txBox="1"/>
          <p:nvPr/>
        </p:nvSpPr>
        <p:spPr>
          <a:xfrm>
            <a:off x="0" y="1981200"/>
            <a:ext cx="4953000" cy="2666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4.1. Nguy cơ vỡ đê và hình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ảnh dân phu hộ đê:</a:t>
            </a:r>
          </a:p>
        </p:txBody>
      </p:sp>
      <p:pic>
        <p:nvPicPr>
          <p:cNvPr id="356" name="Shape 356" descr="C:\Documents and Settings\THANH TAI\My Documents\Downloads\tải xuống (1).jpg"/>
          <p:cNvPicPr preferRelativeResize="0"/>
          <p:nvPr/>
        </p:nvPicPr>
        <p:blipFill rotWithShape="1">
          <a:blip r:embed="rId3">
            <a:alphaModFix/>
          </a:blip>
          <a:srcRect/>
          <a:stretch/>
        </p:blipFill>
        <p:spPr>
          <a:xfrm>
            <a:off x="4953000" y="1066800"/>
            <a:ext cx="4190999" cy="5562600"/>
          </a:xfrm>
          <a:prstGeom prst="rect">
            <a:avLst/>
          </a:prstGeom>
          <a:noFill/>
          <a:ln>
            <a:noFill/>
          </a:ln>
        </p:spPr>
      </p:pic>
      <p:sp>
        <p:nvSpPr>
          <p:cNvPr id="357" name="Shape 357"/>
          <p:cNvSpPr/>
          <p:nvPr/>
        </p:nvSpPr>
        <p:spPr>
          <a:xfrm>
            <a:off x="4724400" y="1219200"/>
            <a:ext cx="4419599" cy="3429000"/>
          </a:xfrm>
          <a:prstGeom prst="cloudCallout">
            <a:avLst>
              <a:gd name="adj1" fmla="val -4438"/>
              <a:gd name="adj2" fmla="val 2287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800" b="1" i="1" u="none">
                <a:solidFill>
                  <a:schemeClr val="dk1"/>
                </a:solidFill>
                <a:latin typeface="Times New Roman"/>
                <a:ea typeface="Times New Roman"/>
                <a:cs typeface="Times New Roman"/>
                <a:sym typeface="Times New Roman"/>
              </a:rPr>
              <a:t>Hình ảnh người dân hộ đê được tác giả miêu tả tương phản với hình ảnh nào trong truyện?</a:t>
            </a:r>
          </a:p>
        </p:txBody>
      </p:sp>
      <p:sp>
        <p:nvSpPr>
          <p:cNvPr id="358" name="Shape 358"/>
          <p:cNvSpPr txBox="1"/>
          <p:nvPr/>
        </p:nvSpPr>
        <p:spPr>
          <a:xfrm>
            <a:off x="228600" y="4953000"/>
            <a:ext cx="4572000" cy="1373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Times New Roman"/>
              <a:buNone/>
            </a:pPr>
            <a:r>
              <a:rPr lang="en-US" sz="2800" b="1" i="1" u="none">
                <a:solidFill>
                  <a:srgbClr val="0000FF"/>
                </a:solidFill>
                <a:latin typeface="Times New Roman"/>
                <a:ea typeface="Times New Roman"/>
                <a:cs typeface="Times New Roman"/>
                <a:sym typeface="Times New Roman"/>
              </a:rPr>
              <a:t>   Đó chính là hình ảnh tương phản với cảnh quan lại “hộ đê” ở trong đình.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57"/>
                                        </p:tgtEl>
                                        <p:attrNameLst>
                                          <p:attrName>ppt_y</p:attrName>
                                        </p:attrNameLst>
                                      </p:cBhvr>
                                      <p:tavLst>
                                        <p:tav tm="0">
                                          <p:val>
                                            <p:strVal val="#ppt_y"/>
                                          </p:val>
                                        </p:tav>
                                        <p:tav tm="100000">
                                          <p:val>
                                            <p:strVal val="#ppt_y+1"/>
                                          </p:val>
                                        </p:tav>
                                      </p:tavLst>
                                    </p:anim>
                                    <p:set>
                                      <p:cBhvr>
                                        <p:cTn id="12" dur="1" fill="hold">
                                          <p:stCondLst>
                                            <p:cond delay="500"/>
                                          </p:stCondLst>
                                        </p:cTn>
                                        <p:tgtEl>
                                          <p:spTgt spid="35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xEl>
                                              <p:pRg st="0" end="0"/>
                                            </p:txEl>
                                          </p:spTgt>
                                        </p:tgtEl>
                                        <p:attrNameLst>
                                          <p:attrName>style.visibility</p:attrName>
                                        </p:attrNameLst>
                                      </p:cBhvr>
                                      <p:to>
                                        <p:strVal val="visible"/>
                                      </p:to>
                                    </p:set>
                                    <p:animEffect transition="in" filter="fade">
                                      <p:cBhvr>
                                        <p:cTn id="17" dur="50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a:solidFill>
                  <a:schemeClr val="dk1"/>
                </a:solidFill>
                <a:latin typeface="Times New Roman"/>
                <a:ea typeface="Times New Roman"/>
                <a:cs typeface="Times New Roman"/>
                <a:sym typeface="Times New Roman"/>
              </a:rPr>
              <a:t>       </a:t>
            </a:r>
          </a:p>
        </p:txBody>
      </p:sp>
      <p:cxnSp>
        <p:nvCxnSpPr>
          <p:cNvPr id="364" name="Shape 364"/>
          <p:cNvCxnSpPr/>
          <p:nvPr/>
        </p:nvCxnSpPr>
        <p:spPr>
          <a:xfrm>
            <a:off x="4648200" y="1066800"/>
            <a:ext cx="76199" cy="5791200"/>
          </a:xfrm>
          <a:prstGeom prst="straightConnector1">
            <a:avLst/>
          </a:prstGeom>
          <a:noFill/>
          <a:ln w="28575" cap="flat" cmpd="sng">
            <a:solidFill>
              <a:srgbClr val="FFFF00"/>
            </a:solidFill>
            <a:prstDash val="solid"/>
            <a:miter/>
            <a:headEnd type="none" w="med" len="med"/>
            <a:tailEnd type="none" w="med" len="med"/>
          </a:ln>
        </p:spPr>
      </p:cxnSp>
      <p:cxnSp>
        <p:nvCxnSpPr>
          <p:cNvPr id="365" name="Shape 365"/>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366" name="Shape 366"/>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368" name="Shape 368"/>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369" name="Shape 369"/>
          <p:cNvSpPr txBox="1"/>
          <p:nvPr/>
        </p:nvSpPr>
        <p:spPr>
          <a:xfrm>
            <a:off x="0" y="1981200"/>
            <a:ext cx="4953000" cy="2666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4.1. Nguy cơ vỡ đê và hình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ảnh dân phu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4.2. Hình ảnh quan lại hộ đê:</a:t>
            </a:r>
          </a:p>
        </p:txBody>
      </p:sp>
      <p:pic>
        <p:nvPicPr>
          <p:cNvPr id="370" name="Shape 370" descr="C:\Documents and Settings\THANH TAI\My Documents\Downloads\tải xuống (1).jpg"/>
          <p:cNvPicPr preferRelativeResize="0"/>
          <p:nvPr/>
        </p:nvPicPr>
        <p:blipFill rotWithShape="1">
          <a:blip r:embed="rId3">
            <a:alphaModFix/>
          </a:blip>
          <a:srcRect/>
          <a:stretch/>
        </p:blipFill>
        <p:spPr>
          <a:xfrm>
            <a:off x="4953000" y="1066800"/>
            <a:ext cx="4190999" cy="5562600"/>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body" idx="4294967295"/>
          </p:nvPr>
        </p:nvSpPr>
        <p:spPr>
          <a:xfrm>
            <a:off x="457200" y="1676400"/>
            <a:ext cx="2971799" cy="381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376" name="Shape 376"/>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377" name="Shape 377"/>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379" name="Shape 379"/>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380" name="Shape 380"/>
          <p:cNvSpPr txBox="1"/>
          <p:nvPr/>
        </p:nvSpPr>
        <p:spPr>
          <a:xfrm>
            <a:off x="152400" y="1219200"/>
            <a:ext cx="5791200" cy="457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4.2. Hình ảnh quan lại hộ đê:</a:t>
            </a:r>
          </a:p>
        </p:txBody>
      </p:sp>
      <p:sp>
        <p:nvSpPr>
          <p:cNvPr id="381" name="Shape 381"/>
          <p:cNvSpPr txBox="1"/>
          <p:nvPr/>
        </p:nvSpPr>
        <p:spPr>
          <a:xfrm>
            <a:off x="5334000" y="1600200"/>
            <a:ext cx="3276600" cy="3047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quan phụ mẫu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382" name="Shape 382"/>
          <p:cNvCxnSpPr/>
          <p:nvPr/>
        </p:nvCxnSpPr>
        <p:spPr>
          <a:xfrm>
            <a:off x="4572000" y="1905000"/>
            <a:ext cx="76199" cy="2743199"/>
          </a:xfrm>
          <a:prstGeom prst="straightConnector1">
            <a:avLst/>
          </a:prstGeom>
          <a:noFill/>
          <a:ln w="28575" cap="flat" cmpd="sng">
            <a:solidFill>
              <a:srgbClr val="FFFF00"/>
            </a:solidFill>
            <a:prstDash val="solid"/>
            <a:miter/>
            <a:headEnd type="none" w="med" len="med"/>
            <a:tailEnd type="none" w="med" len="med"/>
          </a:ln>
        </p:spPr>
      </p:cxnSp>
      <p:sp>
        <p:nvSpPr>
          <p:cNvPr id="383" name="Shape 383"/>
          <p:cNvSpPr txBox="1"/>
          <p:nvPr/>
        </p:nvSpPr>
        <p:spPr>
          <a:xfrm>
            <a:off x="0" y="2133600"/>
            <a:ext cx="4572000" cy="3124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a:t>
            </a:r>
            <a:r>
              <a:rPr lang="en-US" sz="2400" b="1" i="0" u="none">
                <a:solidFill>
                  <a:srgbClr val="0000FF"/>
                </a:solidFill>
                <a:latin typeface="Times New Roman"/>
                <a:ea typeface="Times New Roman"/>
                <a:cs typeface="Times New Roman"/>
                <a:sym typeface="Times New Roman"/>
              </a:rPr>
              <a:t>- </a:t>
            </a:r>
            <a:r>
              <a:rPr lang="en-US" sz="2000" b="1" i="0" u="none">
                <a:solidFill>
                  <a:srgbClr val="0000FF"/>
                </a:solidFill>
                <a:latin typeface="Times New Roman"/>
                <a:ea typeface="Times New Roman"/>
                <a:cs typeface="Times New Roman"/>
                <a:sym typeface="Times New Roman"/>
              </a:rPr>
              <a:t>Từ chiều cho đến gần một giờ đêm, hàng trăm nghìn người bì bõm dưới bùn lầy, ai nấy ướt như chuột lột. Họ đang ra sức cầm cự với nước to, mưa lớn nhưng xem chừng khó chống nổi.</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Đê vỡ: dân chúng sống cảnh màn trời chiếu đất. khổ sở lầm than.</a:t>
            </a:r>
          </a:p>
          <a:p>
            <a:pPr marL="0" marR="0" lvl="0" indent="0" algn="l" rtl="0">
              <a:lnSpc>
                <a:spcPct val="100000"/>
              </a:lnSpc>
              <a:spcBef>
                <a:spcPts val="0"/>
              </a:spcBef>
              <a:spcAft>
                <a:spcPts val="0"/>
              </a:spcAft>
              <a:buNone/>
            </a:pPr>
            <a:endParaRPr sz="2000" b="1" i="0" u="none">
              <a:solidFill>
                <a:schemeClr val="dk1"/>
              </a:solidFill>
              <a:latin typeface="Times New Roman"/>
              <a:ea typeface="Times New Roman"/>
              <a:cs typeface="Times New Roman"/>
              <a:sym typeface="Times New Roman"/>
            </a:endParaRPr>
          </a:p>
        </p:txBody>
      </p:sp>
      <p:sp>
        <p:nvSpPr>
          <p:cNvPr id="384" name="Shape 384"/>
          <p:cNvSpPr txBox="1"/>
          <p:nvPr/>
        </p:nvSpPr>
        <p:spPr>
          <a:xfrm>
            <a:off x="4724400" y="2057400"/>
            <a:ext cx="4267199" cy="3505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Quan phụ mẫu và bọn nha lại đi hộ đê mà vẫn cười nói vui vẻ, thản nhiên chơi bài trong đình cao vững chải, xung quanh kẻ hầu, người hạ rộn ràng, đồ dùng sinh hoạt đầy đủ và xa hoa.</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Quan ù ván bài to, cười hả hê mãn nguyện.</a:t>
            </a:r>
          </a:p>
        </p:txBody>
      </p:sp>
      <p:sp>
        <p:nvSpPr>
          <p:cNvPr id="385" name="Shape 385"/>
          <p:cNvSpPr/>
          <p:nvPr/>
        </p:nvSpPr>
        <p:spPr>
          <a:xfrm>
            <a:off x="3657600" y="3810000"/>
            <a:ext cx="4114800" cy="2666999"/>
          </a:xfrm>
          <a:prstGeom prst="cloudCallout">
            <a:avLst>
              <a:gd name="adj1" fmla="val 3958"/>
              <a:gd name="adj2" fmla="val -14824"/>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Em hãy tìm những hình ảnh, chi tiết đối lập giữa ảnh quan lại hộ đê và dân phu hộ đê?</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 calcmode="lin" valueType="num">
                                      <p:cBhvr additive="base">
                                        <p:cTn id="7"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 calcmode="lin" valueType="num">
                                      <p:cBhvr additive="base">
                                        <p:cTn id="12" dur="500"/>
                                        <p:tgtEl>
                                          <p:spTgt spid="38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20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385"/>
                                        </p:tgtEl>
                                        <p:attrNameLst>
                                          <p:attrName>ppt_y</p:attrName>
                                        </p:attrNameLst>
                                      </p:cBhvr>
                                      <p:tavLst>
                                        <p:tav tm="0">
                                          <p:val>
                                            <p:strVal val="#ppt_y"/>
                                          </p:val>
                                        </p:tav>
                                        <p:tav tm="100000">
                                          <p:val>
                                            <p:strVal val="#ppt_y+1"/>
                                          </p:val>
                                        </p:tav>
                                      </p:tavLst>
                                    </p:anim>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3">
                                            <p:txEl>
                                              <p:pRg st="0" end="0"/>
                                            </p:txEl>
                                          </p:spTgt>
                                        </p:tgtEl>
                                        <p:attrNameLst>
                                          <p:attrName>style.visibility</p:attrName>
                                        </p:attrNameLst>
                                      </p:cBhvr>
                                      <p:to>
                                        <p:strVal val="visible"/>
                                      </p:to>
                                    </p:set>
                                    <p:animEffect transition="in" filter="fade">
                                      <p:cBhvr>
                                        <p:cTn id="27" dur="2000"/>
                                        <p:tgtEl>
                                          <p:spTgt spid="38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3">
                                            <p:txEl>
                                              <p:pRg st="1" end="1"/>
                                            </p:txEl>
                                          </p:spTgt>
                                        </p:tgtEl>
                                        <p:attrNameLst>
                                          <p:attrName>style.visibility</p:attrName>
                                        </p:attrNameLst>
                                      </p:cBhvr>
                                      <p:to>
                                        <p:strVal val="visible"/>
                                      </p:to>
                                    </p:set>
                                    <p:animEffect transition="in" filter="fade">
                                      <p:cBhvr>
                                        <p:cTn id="32" dur="2000"/>
                                        <p:tgtEl>
                                          <p:spTgt spid="38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3">
                                            <p:txEl>
                                              <p:pRg st="2" end="2"/>
                                            </p:txEl>
                                          </p:spTgt>
                                        </p:tgtEl>
                                        <p:attrNameLst>
                                          <p:attrName>style.visibility</p:attrName>
                                        </p:attrNameLst>
                                      </p:cBhvr>
                                      <p:to>
                                        <p:strVal val="visible"/>
                                      </p:to>
                                    </p:set>
                                    <p:animEffect transition="in" filter="fade">
                                      <p:cBhvr>
                                        <p:cTn id="37" dur="2000"/>
                                        <p:tgtEl>
                                          <p:spTgt spid="38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4">
                                            <p:txEl>
                                              <p:pRg st="0" end="0"/>
                                            </p:txEl>
                                          </p:spTgt>
                                        </p:tgtEl>
                                        <p:attrNameLst>
                                          <p:attrName>style.visibility</p:attrName>
                                        </p:attrNameLst>
                                      </p:cBhvr>
                                      <p:to>
                                        <p:strVal val="visible"/>
                                      </p:to>
                                    </p:set>
                                    <p:animEffect transition="in" filter="fade">
                                      <p:cBhvr>
                                        <p:cTn id="42" dur="500"/>
                                        <p:tgtEl>
                                          <p:spTgt spid="38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4">
                                            <p:txEl>
                                              <p:pRg st="1" end="1"/>
                                            </p:txEl>
                                          </p:spTgt>
                                        </p:tgtEl>
                                        <p:attrNameLst>
                                          <p:attrName>style.visibility</p:attrName>
                                        </p:attrNameLst>
                                      </p:cBhvr>
                                      <p:to>
                                        <p:strVal val="visible"/>
                                      </p:to>
                                    </p:set>
                                    <p:animEffect transition="in" filter="fade">
                                      <p:cBhvr>
                                        <p:cTn id="47" dur="500"/>
                                        <p:tgtEl>
                                          <p:spTgt spid="3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4294967295"/>
          </p:nvPr>
        </p:nvSpPr>
        <p:spPr>
          <a:xfrm>
            <a:off x="457200" y="1676400"/>
            <a:ext cx="2971799" cy="381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391" name="Shape 391"/>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392" name="Shape 392"/>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394" name="Shape 394"/>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395" name="Shape 395"/>
          <p:cNvSpPr txBox="1"/>
          <p:nvPr/>
        </p:nvSpPr>
        <p:spPr>
          <a:xfrm>
            <a:off x="0" y="1219200"/>
            <a:ext cx="5791200" cy="457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4.2. Hình ảnh quan lại hộ đê:</a:t>
            </a:r>
          </a:p>
        </p:txBody>
      </p:sp>
      <p:sp>
        <p:nvSpPr>
          <p:cNvPr id="396" name="Shape 396"/>
          <p:cNvSpPr txBox="1"/>
          <p:nvPr/>
        </p:nvSpPr>
        <p:spPr>
          <a:xfrm>
            <a:off x="5334000" y="1600200"/>
            <a:ext cx="3276600" cy="3047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quan phụ mẫu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397" name="Shape 397"/>
          <p:cNvCxnSpPr/>
          <p:nvPr/>
        </p:nvCxnSpPr>
        <p:spPr>
          <a:xfrm>
            <a:off x="4572000" y="1905000"/>
            <a:ext cx="76199" cy="2743199"/>
          </a:xfrm>
          <a:prstGeom prst="straightConnector1">
            <a:avLst/>
          </a:prstGeom>
          <a:noFill/>
          <a:ln w="28575" cap="flat" cmpd="sng">
            <a:solidFill>
              <a:srgbClr val="FFFF00"/>
            </a:solidFill>
            <a:prstDash val="solid"/>
            <a:miter/>
            <a:headEnd type="none" w="med" len="med"/>
            <a:tailEnd type="none" w="med" len="med"/>
          </a:ln>
        </p:spPr>
      </p:cxnSp>
      <p:sp>
        <p:nvSpPr>
          <p:cNvPr id="398" name="Shape 398"/>
          <p:cNvSpPr txBox="1"/>
          <p:nvPr/>
        </p:nvSpPr>
        <p:spPr>
          <a:xfrm>
            <a:off x="0" y="2133600"/>
            <a:ext cx="4572000" cy="3124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a:t>
            </a:r>
            <a:r>
              <a:rPr lang="en-US" sz="2000" b="1" i="0" u="none">
                <a:solidFill>
                  <a:srgbClr val="0000FF"/>
                </a:solidFill>
                <a:latin typeface="Times New Roman"/>
                <a:ea typeface="Times New Roman"/>
                <a:cs typeface="Times New Roman"/>
                <a:sym typeface="Times New Roman"/>
              </a:rPr>
              <a:t>- Mưa mỗi lúc một nhiều hơn.</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Nước sông mỗi lúc dâng cao hơn.</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Âm thanh mỗi lúc càng ầm ĩ.</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Sức người ngày càng đuối và nguy cơ vỡ đê ngày càng cao.</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Cuối cùng đê vỡ.</a:t>
            </a:r>
          </a:p>
          <a:p>
            <a:pPr marL="0" marR="0" lvl="0" indent="0" algn="l" rtl="0">
              <a:lnSpc>
                <a:spcPct val="100000"/>
              </a:lnSpc>
              <a:spcBef>
                <a:spcPts val="0"/>
              </a:spcBef>
              <a:spcAft>
                <a:spcPts val="0"/>
              </a:spcAft>
              <a:buNone/>
            </a:pPr>
            <a:endParaRPr sz="2000" b="1" i="0" u="none">
              <a:solidFill>
                <a:srgbClr val="0000FF"/>
              </a:solidFill>
              <a:latin typeface="Times New Roman"/>
              <a:ea typeface="Times New Roman"/>
              <a:cs typeface="Times New Roman"/>
              <a:sym typeface="Times New Roman"/>
            </a:endParaRPr>
          </a:p>
        </p:txBody>
      </p:sp>
      <p:sp>
        <p:nvSpPr>
          <p:cNvPr id="399" name="Shape 399"/>
          <p:cNvSpPr txBox="1"/>
          <p:nvPr/>
        </p:nvSpPr>
        <p:spPr>
          <a:xfrm>
            <a:off x="4724400" y="2057400"/>
            <a:ext cx="4267199" cy="3505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 </a:t>
            </a:r>
            <a:r>
              <a:rPr lang="en-US" sz="2000" b="1" i="0" u="none">
                <a:solidFill>
                  <a:srgbClr val="0000FF"/>
                </a:solidFill>
                <a:latin typeface="Times New Roman"/>
                <a:ea typeface="Times New Roman"/>
                <a:cs typeface="Times New Roman"/>
                <a:sym typeface="Times New Roman"/>
              </a:rPr>
              <a:t>- Nhiệm vụ của quan là đi hộ đê mà  lo đánh bài.</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Sự ham mê cờ bạc và thái độ vô trách nhiệm của tên quan phủ ngày một tăng.</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Khi người dân vào báo đê vỡ thì vẫn thờ ơ, quát nạt và tiếp tục đánh bài cho đến lúc ù ván bài to. </a:t>
            </a:r>
          </a:p>
        </p:txBody>
      </p:sp>
      <p:sp>
        <p:nvSpPr>
          <p:cNvPr id="400" name="Shape 400"/>
          <p:cNvSpPr/>
          <p:nvPr/>
        </p:nvSpPr>
        <p:spPr>
          <a:xfrm>
            <a:off x="1219200" y="2895600"/>
            <a:ext cx="6781800" cy="3962399"/>
          </a:xfrm>
          <a:prstGeom prst="cloudCallout">
            <a:avLst>
              <a:gd name="adj1" fmla="val 8469"/>
              <a:gd name="adj2" fmla="val -2916"/>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 </a:t>
            </a:r>
          </a:p>
          <a:p>
            <a:pPr marL="0" marR="0" lvl="0" indent="0" algn="ctr" rtl="0">
              <a:lnSpc>
                <a:spcPct val="100000"/>
              </a:lnSpc>
              <a:spcBef>
                <a:spcPts val="0"/>
              </a:spcBef>
              <a:spcAft>
                <a:spcPts val="0"/>
              </a:spcAft>
              <a:buClr>
                <a:schemeClr val="dk1"/>
              </a:buClr>
              <a:buSzPct val="25000"/>
              <a:buFont typeface="Times New Roman"/>
              <a:buNone/>
            </a:pPr>
            <a:r>
              <a:rPr lang="en-US" sz="3200" b="1" i="1" u="none">
                <a:solidFill>
                  <a:schemeClr val="dk1"/>
                </a:solidFill>
                <a:latin typeface="Times New Roman"/>
                <a:ea typeface="Times New Roman"/>
                <a:cs typeface="Times New Roman"/>
                <a:sym typeface="Times New Roman"/>
              </a:rPr>
              <a:t>Chỉ ra các chi tiết tác giả sử dung phép tương phản, tăng cấp ở hai cảnh trên?</a:t>
            </a:r>
          </a:p>
          <a:p>
            <a:pPr marL="0" marR="0" lvl="0" indent="0" algn="l" rtl="0">
              <a:lnSpc>
                <a:spcPct val="100000"/>
              </a:lnSpc>
              <a:spcBef>
                <a:spcPts val="0"/>
              </a:spcBef>
              <a:spcAft>
                <a:spcPts val="0"/>
              </a:spcAft>
              <a:buNone/>
            </a:pPr>
            <a:endParaRPr sz="3200" b="1" i="1" u="none">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00"/>
                                        </p:tgtEl>
                                        <p:attrNameLst>
                                          <p:attrName>ppt_y</p:attrName>
                                        </p:attrNameLst>
                                      </p:cBhvr>
                                      <p:tavLst>
                                        <p:tav tm="0">
                                          <p:val>
                                            <p:strVal val="#ppt_y"/>
                                          </p:val>
                                        </p:tav>
                                        <p:tav tm="100000">
                                          <p:val>
                                            <p:strVal val="#ppt_y+1"/>
                                          </p:val>
                                        </p:tav>
                                      </p:tavLst>
                                    </p:anim>
                                    <p:set>
                                      <p:cBhvr>
                                        <p:cTn id="12" dur="1" fill="hold">
                                          <p:stCondLst>
                                            <p:cond delay="500"/>
                                          </p:stCondLst>
                                        </p:cTn>
                                        <p:tgtEl>
                                          <p:spTgt spid="4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8"/>
                                        </p:tgtEl>
                                        <p:attrNameLst>
                                          <p:attrName>style.visibility</p:attrName>
                                        </p:attrNameLst>
                                      </p:cBhvr>
                                      <p:to>
                                        <p:strVal val="visible"/>
                                      </p:to>
                                    </p:set>
                                    <p:anim calcmode="lin" valueType="num">
                                      <p:cBhvr additive="base">
                                        <p:cTn id="17" dur="500"/>
                                        <p:tgtEl>
                                          <p:spTgt spid="3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9">
                                            <p:txEl>
                                              <p:pRg st="0" end="0"/>
                                            </p:txEl>
                                          </p:spTgt>
                                        </p:tgtEl>
                                        <p:attrNameLst>
                                          <p:attrName>style.visibility</p:attrName>
                                        </p:attrNameLst>
                                      </p:cBhvr>
                                      <p:to>
                                        <p:strVal val="visible"/>
                                      </p:to>
                                    </p:set>
                                    <p:anim calcmode="lin" valueType="num">
                                      <p:cBhvr additive="base">
                                        <p:cTn id="22" dur="500"/>
                                        <p:tgtEl>
                                          <p:spTgt spid="3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9">
                                            <p:txEl>
                                              <p:pRg st="1" end="1"/>
                                            </p:txEl>
                                          </p:spTgt>
                                        </p:tgtEl>
                                        <p:attrNameLst>
                                          <p:attrName>style.visibility</p:attrName>
                                        </p:attrNameLst>
                                      </p:cBhvr>
                                      <p:to>
                                        <p:strVal val="visible"/>
                                      </p:to>
                                    </p:set>
                                    <p:anim calcmode="lin" valueType="num">
                                      <p:cBhvr additive="base">
                                        <p:cTn id="27" dur="500"/>
                                        <p:tgtEl>
                                          <p:spTgt spid="3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99">
                                            <p:txEl>
                                              <p:pRg st="2" end="2"/>
                                            </p:txEl>
                                          </p:spTgt>
                                        </p:tgtEl>
                                        <p:attrNameLst>
                                          <p:attrName>style.visibility</p:attrName>
                                        </p:attrNameLst>
                                      </p:cBhvr>
                                      <p:to>
                                        <p:strVal val="visible"/>
                                      </p:to>
                                    </p:set>
                                    <p:anim calcmode="lin" valueType="num">
                                      <p:cBhvr additive="base">
                                        <p:cTn id="32" dur="500"/>
                                        <p:tgtEl>
                                          <p:spTgt spid="3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body" idx="4294967295"/>
          </p:nvPr>
        </p:nvSpPr>
        <p:spPr>
          <a:xfrm>
            <a:off x="457200" y="1676400"/>
            <a:ext cx="2971799" cy="381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dân phu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406" name="Shape 406"/>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407" name="Shape 407"/>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409" name="Shape 409"/>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410" name="Shape 410"/>
          <p:cNvSpPr txBox="1"/>
          <p:nvPr/>
        </p:nvSpPr>
        <p:spPr>
          <a:xfrm>
            <a:off x="0" y="1219200"/>
            <a:ext cx="5791200" cy="457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4.2. Hình ảnh quan lại hộ đê:</a:t>
            </a:r>
          </a:p>
        </p:txBody>
      </p:sp>
      <p:sp>
        <p:nvSpPr>
          <p:cNvPr id="411" name="Shape 411"/>
          <p:cNvSpPr txBox="1"/>
          <p:nvPr/>
        </p:nvSpPr>
        <p:spPr>
          <a:xfrm>
            <a:off x="5334000" y="1600200"/>
            <a:ext cx="3276600" cy="3047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FF0000"/>
              </a:buClr>
              <a:buSzPct val="25000"/>
              <a:buFont typeface="Times New Roman"/>
              <a:buNone/>
            </a:pPr>
            <a:r>
              <a:rPr lang="en-US" sz="2000" b="1" i="0" u="sng">
                <a:solidFill>
                  <a:srgbClr val="FF0000"/>
                </a:solidFill>
                <a:latin typeface="Times New Roman"/>
                <a:ea typeface="Times New Roman"/>
                <a:cs typeface="Times New Roman"/>
                <a:sym typeface="Times New Roman"/>
              </a:rPr>
              <a:t>Cảnh quan phụ mẫu hộ đê</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a:t>
            </a:r>
          </a:p>
        </p:txBody>
      </p:sp>
      <p:cxnSp>
        <p:nvCxnSpPr>
          <p:cNvPr id="412" name="Shape 412"/>
          <p:cNvCxnSpPr/>
          <p:nvPr/>
        </p:nvCxnSpPr>
        <p:spPr>
          <a:xfrm>
            <a:off x="4572000" y="1905000"/>
            <a:ext cx="76199" cy="2743199"/>
          </a:xfrm>
          <a:prstGeom prst="straightConnector1">
            <a:avLst/>
          </a:prstGeom>
          <a:noFill/>
          <a:ln w="28575" cap="flat" cmpd="sng">
            <a:solidFill>
              <a:srgbClr val="FFFF00"/>
            </a:solidFill>
            <a:prstDash val="solid"/>
            <a:miter/>
            <a:headEnd type="none" w="med" len="med"/>
            <a:tailEnd type="none" w="med" len="med"/>
          </a:ln>
        </p:spPr>
      </p:cxnSp>
      <p:sp>
        <p:nvSpPr>
          <p:cNvPr id="413" name="Shape 413"/>
          <p:cNvSpPr txBox="1"/>
          <p:nvPr/>
        </p:nvSpPr>
        <p:spPr>
          <a:xfrm>
            <a:off x="0" y="2133600"/>
            <a:ext cx="4572000" cy="1904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Mưa mỗi lúc một nhiều hơn.</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Nước sông mỗi lúc dâng cao hơn.</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Âm thanh mỗi lúc càng ầm ĩ.</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Sức người ngày càng đuối và nguy cơ vỡ đê ngày càng cao.</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Cuối cùng đê vỡ.</a:t>
            </a:r>
          </a:p>
          <a:p>
            <a:pPr marL="0" marR="0" lvl="0" indent="0" algn="l" rtl="0">
              <a:lnSpc>
                <a:spcPct val="100000"/>
              </a:lnSpc>
              <a:spcBef>
                <a:spcPts val="0"/>
              </a:spcBef>
              <a:spcAft>
                <a:spcPts val="0"/>
              </a:spcAft>
              <a:buNone/>
            </a:pPr>
            <a:endParaRPr sz="2000" b="1" i="0" u="none">
              <a:solidFill>
                <a:srgbClr val="0000FF"/>
              </a:solidFill>
              <a:latin typeface="Times New Roman"/>
              <a:ea typeface="Times New Roman"/>
              <a:cs typeface="Times New Roman"/>
              <a:sym typeface="Times New Roman"/>
            </a:endParaRPr>
          </a:p>
        </p:txBody>
      </p:sp>
      <p:sp>
        <p:nvSpPr>
          <p:cNvPr id="414" name="Shape 414"/>
          <p:cNvSpPr txBox="1"/>
          <p:nvPr/>
        </p:nvSpPr>
        <p:spPr>
          <a:xfrm>
            <a:off x="4724400" y="2057400"/>
            <a:ext cx="4267199" cy="2514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Nhiệm vụ của quan là đi hộ đê mà  lo đánh bài.</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Sự ham mê cờ bạc và thái độ vô trách nhiệm của tên quan phủ ngày một tăng.</a:t>
            </a:r>
          </a:p>
          <a:p>
            <a:pPr marL="342900" marR="0" lvl="0" indent="-342900" algn="just"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Khi người dân vào báo đê vỡ thì vẫn thờ ơ, quát nạt và tiếp tục đánh bài cho đến lúc ù ván bài to. </a:t>
            </a:r>
          </a:p>
        </p:txBody>
      </p:sp>
      <p:sp>
        <p:nvSpPr>
          <p:cNvPr id="415" name="Shape 415"/>
          <p:cNvSpPr/>
          <p:nvPr/>
        </p:nvSpPr>
        <p:spPr>
          <a:xfrm>
            <a:off x="1752600" y="2514600"/>
            <a:ext cx="6781800" cy="2209799"/>
          </a:xfrm>
          <a:prstGeom prst="cloudCallout">
            <a:avLst>
              <a:gd name="adj1" fmla="val 8469"/>
              <a:gd name="adj2" fmla="val -522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3200" b="1" i="1" u="none">
                <a:solidFill>
                  <a:schemeClr val="dk1"/>
                </a:solidFill>
                <a:latin typeface="Times New Roman"/>
                <a:ea typeface="Times New Roman"/>
                <a:cs typeface="Times New Roman"/>
                <a:sym typeface="Times New Roman"/>
              </a:rPr>
              <a:t>Nhận xét của em về việc sử dụng các biện pháp nghệ thuật trên?</a:t>
            </a:r>
          </a:p>
          <a:p>
            <a:pPr marL="0" marR="0" lvl="0" indent="0" algn="l" rtl="0">
              <a:lnSpc>
                <a:spcPct val="100000"/>
              </a:lnSpc>
              <a:spcBef>
                <a:spcPts val="0"/>
              </a:spcBef>
              <a:spcAft>
                <a:spcPts val="0"/>
              </a:spcAft>
              <a:buNone/>
            </a:pPr>
            <a:endParaRPr sz="3200" b="1" i="1" u="none">
              <a:solidFill>
                <a:schemeClr val="dk1"/>
              </a:solidFill>
              <a:latin typeface="Times New Roman"/>
              <a:ea typeface="Times New Roman"/>
              <a:cs typeface="Times New Roman"/>
              <a:sym typeface="Times New Roman"/>
            </a:endParaRPr>
          </a:p>
        </p:txBody>
      </p:sp>
      <p:sp>
        <p:nvSpPr>
          <p:cNvPr id="416" name="Shape 416"/>
          <p:cNvSpPr txBox="1"/>
          <p:nvPr/>
        </p:nvSpPr>
        <p:spPr>
          <a:xfrm>
            <a:off x="914400" y="4953000"/>
            <a:ext cx="7315200" cy="1600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0000"/>
              </a:buClr>
              <a:buSzPct val="25000"/>
              <a:buFont typeface="Times New Roman"/>
              <a:buNone/>
            </a:pPr>
            <a:r>
              <a:rPr lang="en-US" sz="2400" b="1" i="1" u="none">
                <a:solidFill>
                  <a:srgbClr val="FF0000"/>
                </a:solidFill>
                <a:latin typeface="Times New Roman"/>
                <a:ea typeface="Times New Roman"/>
                <a:cs typeface="Times New Roman"/>
                <a:sym typeface="Times New Roman"/>
              </a:rPr>
              <a:t>Làm nổi bật đến từng chi tiết, từng hành động, lời nói  của tên quan “Phụ mẫu”. Giúp người đọc thấy được hắn là một kẻ vô trách nhiệm, mất nhân tính, thờ ơ, coi thường tính mạng và tài sản của nhân dân.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500"/>
                                        <p:tgtEl>
                                          <p:spTgt spid="4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15"/>
                                        </p:tgtEl>
                                        <p:attrNameLst>
                                          <p:attrName>ppt_y</p:attrName>
                                        </p:attrNameLst>
                                      </p:cBhvr>
                                      <p:tavLst>
                                        <p:tav tm="0">
                                          <p:val>
                                            <p:strVal val="#ppt_y"/>
                                          </p:val>
                                        </p:tav>
                                        <p:tav tm="100000">
                                          <p:val>
                                            <p:strVal val="#ppt_y+1"/>
                                          </p:val>
                                        </p:tav>
                                      </p:tavLst>
                                    </p:anim>
                                    <p:set>
                                      <p:cBhvr>
                                        <p:cTn id="12" dur="1" fill="hold">
                                          <p:stCondLst>
                                            <p:cond delay="500"/>
                                          </p:stCondLst>
                                        </p:cTn>
                                        <p:tgtEl>
                                          <p:spTgt spid="4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6"/>
                                        </p:tgtEl>
                                        <p:attrNameLst>
                                          <p:attrName>style.visibility</p:attrName>
                                        </p:attrNameLst>
                                      </p:cBhvr>
                                      <p:to>
                                        <p:strVal val="visible"/>
                                      </p:to>
                                    </p:set>
                                    <p:animEffect transition="in" filter="fade">
                                      <p:cBhvr>
                                        <p:cTn id="1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a:solidFill>
                  <a:schemeClr val="dk1"/>
                </a:solidFill>
                <a:latin typeface="Times New Roman"/>
                <a:ea typeface="Times New Roman"/>
                <a:cs typeface="Times New Roman"/>
                <a:sym typeface="Times New Roman"/>
              </a:rPr>
              <a:t>       </a:t>
            </a:r>
          </a:p>
        </p:txBody>
      </p:sp>
      <p:cxnSp>
        <p:nvCxnSpPr>
          <p:cNvPr id="422" name="Shape 422"/>
          <p:cNvCxnSpPr/>
          <p:nvPr/>
        </p:nvCxnSpPr>
        <p:spPr>
          <a:xfrm>
            <a:off x="4648200" y="1066800"/>
            <a:ext cx="76199" cy="5791200"/>
          </a:xfrm>
          <a:prstGeom prst="straightConnector1">
            <a:avLst/>
          </a:prstGeom>
          <a:noFill/>
          <a:ln w="28575" cap="flat" cmpd="sng">
            <a:solidFill>
              <a:srgbClr val="FFFF00"/>
            </a:solidFill>
            <a:prstDash val="solid"/>
            <a:miter/>
            <a:headEnd type="none" w="med" len="med"/>
            <a:tailEnd type="none" w="med" len="med"/>
          </a:ln>
        </p:spPr>
      </p:cxnSp>
      <p:cxnSp>
        <p:nvCxnSpPr>
          <p:cNvPr id="423" name="Shape 423"/>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424" name="Shape 424"/>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426" name="Shape 426"/>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427" name="Shape 427"/>
          <p:cNvSpPr txBox="1"/>
          <p:nvPr/>
        </p:nvSpPr>
        <p:spPr>
          <a:xfrm>
            <a:off x="0" y="1981200"/>
            <a:ext cx="4953000" cy="2895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4.1. Nguy cơ vỡ đê và hình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ảnh dân phu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4.2. Hình ảnh quan lại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5. Tổng kết:</a:t>
            </a:r>
          </a:p>
        </p:txBody>
      </p:sp>
      <p:pic>
        <p:nvPicPr>
          <p:cNvPr id="428" name="Shape 428" descr="C:\Documents and Settings\THANH TAI\My Documents\Downloads\tải xuống (1).jpg"/>
          <p:cNvPicPr preferRelativeResize="0"/>
          <p:nvPr/>
        </p:nvPicPr>
        <p:blipFill rotWithShape="1">
          <a:blip r:embed="rId3">
            <a:alphaModFix/>
          </a:blip>
          <a:srcRect/>
          <a:stretch/>
        </p:blipFill>
        <p:spPr>
          <a:xfrm>
            <a:off x="4724400" y="1371600"/>
            <a:ext cx="4190999" cy="5257799"/>
          </a:xfrm>
          <a:prstGeom prst="rect">
            <a:avLst/>
          </a:prstGeom>
          <a:noFill/>
          <a:ln>
            <a:noFill/>
          </a:ln>
        </p:spPr>
      </p:pic>
      <p:sp>
        <p:nvSpPr>
          <p:cNvPr id="429" name="Shape 429"/>
          <p:cNvSpPr/>
          <p:nvPr/>
        </p:nvSpPr>
        <p:spPr>
          <a:xfrm>
            <a:off x="2209800" y="2133600"/>
            <a:ext cx="4876799" cy="3124199"/>
          </a:xfrm>
          <a:prstGeom prst="cloudCallout">
            <a:avLst>
              <a:gd name="adj1" fmla="val 1905"/>
              <a:gd name="adj2" fmla="val 28098"/>
            </a:avLst>
          </a:prstGeom>
          <a:solidFill>
            <a:srgbClr val="72BFC5"/>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FF"/>
              </a:buClr>
              <a:buSzPct val="25000"/>
              <a:buFont typeface="Times New Roman"/>
              <a:buNone/>
            </a:pPr>
            <a:r>
              <a:rPr lang="en-US" sz="2800" b="1" i="1" u="none">
                <a:solidFill>
                  <a:srgbClr val="0000FF"/>
                </a:solidFill>
                <a:latin typeface="Times New Roman"/>
                <a:ea typeface="Times New Roman"/>
                <a:cs typeface="Times New Roman"/>
                <a:sym typeface="Times New Roman"/>
              </a:rPr>
              <a:t>Nhận xét về giá trị</a:t>
            </a:r>
          </a:p>
          <a:p>
            <a:pPr marL="0" marR="0" lvl="0" indent="0" algn="ctr" rtl="0">
              <a:lnSpc>
                <a:spcPct val="100000"/>
              </a:lnSpc>
              <a:spcBef>
                <a:spcPts val="0"/>
              </a:spcBef>
              <a:spcAft>
                <a:spcPts val="0"/>
              </a:spcAft>
              <a:buClr>
                <a:srgbClr val="0000FF"/>
              </a:buClr>
              <a:buSzPct val="25000"/>
              <a:buFont typeface="Times New Roman"/>
              <a:buNone/>
            </a:pPr>
            <a:r>
              <a:rPr lang="en-US" sz="2800" b="1" i="1" u="none">
                <a:solidFill>
                  <a:srgbClr val="0000FF"/>
                </a:solidFill>
                <a:latin typeface="Times New Roman"/>
                <a:ea typeface="Times New Roman"/>
                <a:cs typeface="Times New Roman"/>
                <a:sym typeface="Times New Roman"/>
              </a:rPr>
              <a:t>   hiện thực, giá trị nhân đạo và giá trị nghệ thuật của truyện?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 calcmode="lin" valueType="num">
                                      <p:cBhvr additive="base">
                                        <p:cTn id="12" dur="500"/>
                                        <p:tgtEl>
                                          <p:spTgt spid="4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29"/>
                                        </p:tgtEl>
                                        <p:attrNameLst>
                                          <p:attrName>ppt_y</p:attrName>
                                        </p:attrNameLst>
                                      </p:cBhvr>
                                      <p:tavLst>
                                        <p:tav tm="0">
                                          <p:val>
                                            <p:strVal val="#ppt_y"/>
                                          </p:val>
                                        </p:tav>
                                        <p:tav tm="100000">
                                          <p:val>
                                            <p:strVal val="#ppt_y+1"/>
                                          </p:val>
                                        </p:tav>
                                      </p:tavLst>
                                    </p:anim>
                                    <p:set>
                                      <p:cBhvr>
                                        <p:cTn id="17" dur="1" fill="hold">
                                          <p:stCondLst>
                                            <p:cond delay="500"/>
                                          </p:stCondLst>
                                        </p:cTn>
                                        <p:tgtEl>
                                          <p:spTgt spid="4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cxnSp>
        <p:nvCxnSpPr>
          <p:cNvPr id="434" name="Shape 434"/>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435" name="Shape 435"/>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437" name="Shape 437"/>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438" name="Shape 438"/>
          <p:cNvSpPr txBox="1"/>
          <p:nvPr/>
        </p:nvSpPr>
        <p:spPr>
          <a:xfrm>
            <a:off x="0" y="1295400"/>
            <a:ext cx="9144000" cy="2438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5. Tổng kết:</a:t>
            </a:r>
          </a:p>
          <a:p>
            <a:pPr marL="342900" marR="0" lvl="0" indent="-342900" algn="l" rtl="0">
              <a:lnSpc>
                <a:spcPct val="100000"/>
              </a:lnSpc>
              <a:spcBef>
                <a:spcPts val="40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	5.1. Nội dung:</a:t>
            </a:r>
            <a:r>
              <a:rPr lang="en-US" sz="2000" b="0" i="1" u="none">
                <a:solidFill>
                  <a:schemeClr val="dk1"/>
                </a:solidFill>
                <a:latin typeface="Times New Roman"/>
                <a:ea typeface="Times New Roman"/>
                <a:cs typeface="Times New Roman"/>
                <a:sym typeface="Times New Roman"/>
              </a:rPr>
              <a:t>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	a. Giá trị hiện thực:</a:t>
            </a:r>
            <a:r>
              <a:rPr lang="en-US" sz="2000" b="0" i="1" u="none">
                <a:solidFill>
                  <a:srgbClr val="0000FF"/>
                </a:solidFill>
                <a:latin typeface="Times New Roman"/>
                <a:ea typeface="Times New Roman"/>
                <a:cs typeface="Times New Roman"/>
                <a:sym typeface="Times New Roman"/>
              </a:rPr>
              <a:t> </a:t>
            </a:r>
            <a:r>
              <a:rPr lang="en-US" sz="2000" b="1" i="1" u="none">
                <a:solidFill>
                  <a:srgbClr val="0000FF"/>
                </a:solidFill>
                <a:latin typeface="Times New Roman"/>
                <a:ea typeface="Times New Roman"/>
                <a:cs typeface="Times New Roman"/>
                <a:sym typeface="Times New Roman"/>
              </a:rPr>
              <a:t>Phản ảnh sự đối lập giữa cuộc sống của người dân hộ đê và cuộc sống bọn quan lại mà đứng đầu là tên quan phụ mẫu thời kì thực dân  phong kiến những năm đầu thế kỉ XX.</a:t>
            </a:r>
          </a:p>
          <a:p>
            <a:pPr marL="342900" marR="0" lvl="0" indent="-342900" algn="l" rtl="0">
              <a:lnSpc>
                <a:spcPct val="100000"/>
              </a:lnSpc>
              <a:spcBef>
                <a:spcPts val="40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	b. Giá trị nhân đạo:</a:t>
            </a:r>
            <a:r>
              <a:rPr lang="en-US" sz="2000" b="1" i="1" u="none">
                <a:solidFill>
                  <a:srgbClr val="0000FF"/>
                </a:solidFill>
                <a:latin typeface="Times New Roman"/>
                <a:ea typeface="Times New Roman"/>
                <a:cs typeface="Times New Roman"/>
                <a:sym typeface="Times New Roman"/>
              </a:rPr>
              <a:t> Thể hiện niềm cảm thương của tác giả trước cuộc sống lầm than cơ cực của người dân và lên án thái độ vô trách nhiệm của tên quan phủ.</a:t>
            </a:r>
          </a:p>
        </p:txBody>
      </p:sp>
      <p:sp>
        <p:nvSpPr>
          <p:cNvPr id="439" name="Shape 439"/>
          <p:cNvSpPr txBox="1"/>
          <p:nvPr/>
        </p:nvSpPr>
        <p:spPr>
          <a:xfrm>
            <a:off x="304800" y="3810000"/>
            <a:ext cx="7848599" cy="100647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5.2. Giá trị nghệ thuật: </a:t>
            </a:r>
          </a:p>
          <a:p>
            <a:pPr marL="0" marR="0" lvl="0" indent="0" algn="just"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  </a:t>
            </a:r>
            <a:r>
              <a:rPr lang="en-US" sz="2000" b="1" i="1" u="none">
                <a:solidFill>
                  <a:srgbClr val="0000FF"/>
                </a:solidFill>
                <a:latin typeface="Times New Roman"/>
                <a:ea typeface="Times New Roman"/>
                <a:cs typeface="Times New Roman"/>
                <a:sym typeface="Times New Roman"/>
              </a:rPr>
              <a:t>- Ngôn ngữ sinh động. </a:t>
            </a:r>
          </a:p>
          <a:p>
            <a:pPr marL="0" marR="0" lvl="0" indent="0" algn="just" rtl="0">
              <a:lnSpc>
                <a:spcPct val="100000"/>
              </a:lnSpc>
              <a:spcBef>
                <a:spcPts val="0"/>
              </a:spcBef>
              <a:spcAft>
                <a:spcPts val="0"/>
              </a:spcAft>
              <a:buClr>
                <a:srgbClr val="0000FF"/>
              </a:buClr>
              <a:buSzPct val="25000"/>
              <a:buFont typeface="Times New Roman"/>
              <a:buNone/>
            </a:pPr>
            <a:r>
              <a:rPr lang="en-US" sz="2000" b="1" i="1" u="none">
                <a:solidFill>
                  <a:srgbClr val="0000FF"/>
                </a:solidFill>
                <a:latin typeface="Times New Roman"/>
                <a:ea typeface="Times New Roman"/>
                <a:cs typeface="Times New Roman"/>
                <a:sym typeface="Times New Roman"/>
              </a:rPr>
              <a:t>  - Vận dụng, kết hợp thành công hai phép tương phản và tăng cấp.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Effect transition="in" filter="fade">
                                      <p:cBhvr>
                                        <p:cTn id="7" dur="2000"/>
                                        <p:tgtEl>
                                          <p:spTgt spid="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xEl>
                                              <p:pRg st="1" end="1"/>
                                            </p:txEl>
                                          </p:spTgt>
                                        </p:tgtEl>
                                        <p:attrNameLst>
                                          <p:attrName>style.visibility</p:attrName>
                                        </p:attrNameLst>
                                      </p:cBhvr>
                                      <p:to>
                                        <p:strVal val="visible"/>
                                      </p:to>
                                    </p:set>
                                    <p:animEffect transition="in" filter="fade">
                                      <p:cBhvr>
                                        <p:cTn id="12" dur="2000"/>
                                        <p:tgtEl>
                                          <p:spTgt spid="4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Effect transition="in" filter="fade">
                                      <p:cBhvr>
                                        <p:cTn id="17" dur="2000"/>
                                        <p:tgtEl>
                                          <p:spTgt spid="4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animEffect transition="in" filter="fade">
                                      <p:cBhvr>
                                        <p:cTn id="22" dur="2000"/>
                                        <p:tgtEl>
                                          <p:spTgt spid="4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9">
                                            <p:txEl>
                                              <p:pRg st="0" end="0"/>
                                            </p:txEl>
                                          </p:spTgt>
                                        </p:tgtEl>
                                        <p:attrNameLst>
                                          <p:attrName>style.visibility</p:attrName>
                                        </p:attrNameLst>
                                      </p:cBhvr>
                                      <p:to>
                                        <p:strVal val="visible"/>
                                      </p:to>
                                    </p:set>
                                    <p:animEffect transition="in" filter="fade">
                                      <p:cBhvr>
                                        <p:cTn id="27" dur="500"/>
                                        <p:tgtEl>
                                          <p:spTgt spid="43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xEl>
                                              <p:pRg st="1" end="1"/>
                                            </p:txEl>
                                          </p:spTgt>
                                        </p:tgtEl>
                                        <p:attrNameLst>
                                          <p:attrName>style.visibility</p:attrName>
                                        </p:attrNameLst>
                                      </p:cBhvr>
                                      <p:to>
                                        <p:strVal val="visible"/>
                                      </p:to>
                                    </p:set>
                                    <p:animEffect transition="in" filter="fade">
                                      <p:cBhvr>
                                        <p:cTn id="32" dur="500"/>
                                        <p:tgtEl>
                                          <p:spTgt spid="43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9">
                                            <p:txEl>
                                              <p:pRg st="2" end="2"/>
                                            </p:txEl>
                                          </p:spTgt>
                                        </p:tgtEl>
                                        <p:attrNameLst>
                                          <p:attrName>style.visibility</p:attrName>
                                        </p:attrNameLst>
                                      </p:cBhvr>
                                      <p:to>
                                        <p:strVal val="visible"/>
                                      </p:to>
                                    </p:set>
                                    <p:animEffect transition="in" filter="fade">
                                      <p:cBhvr>
                                        <p:cTn id="37" dur="500"/>
                                        <p:tgtEl>
                                          <p:spTgt spid="4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cxnSp>
        <p:nvCxnSpPr>
          <p:cNvPr id="444" name="Shape 444"/>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445" name="Shape 445"/>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447" name="Shape 447"/>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448" name="Shape 448"/>
          <p:cNvSpPr txBox="1"/>
          <p:nvPr/>
        </p:nvSpPr>
        <p:spPr>
          <a:xfrm>
            <a:off x="0" y="1295400"/>
            <a:ext cx="9144000" cy="1524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5. Tổng kết:</a:t>
            </a:r>
          </a:p>
          <a:p>
            <a:pPr marL="342900" marR="0" lvl="0" indent="-342900" algn="l" rtl="0">
              <a:lnSpc>
                <a:spcPct val="100000"/>
              </a:lnSpc>
              <a:spcBef>
                <a:spcPts val="40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	5.1. Nội dung:</a:t>
            </a:r>
            <a:r>
              <a:rPr lang="en-US" sz="2000" b="0" i="1" u="none">
                <a:solidFill>
                  <a:schemeClr val="dk1"/>
                </a:solidFill>
                <a:latin typeface="Times New Roman"/>
                <a:ea typeface="Times New Roman"/>
                <a:cs typeface="Times New Roman"/>
                <a:sym typeface="Times New Roman"/>
              </a:rPr>
              <a:t>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	a. Giá trị hiện thực:</a:t>
            </a:r>
            <a:r>
              <a:rPr lang="en-US" sz="2000" b="0" i="1" u="none">
                <a:solidFill>
                  <a:srgbClr val="0000FF"/>
                </a:solidFill>
                <a:latin typeface="Times New Roman"/>
                <a:ea typeface="Times New Roman"/>
                <a:cs typeface="Times New Roman"/>
                <a:sym typeface="Times New Roman"/>
              </a:rPr>
              <a:t>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	b. Giá trị nhân đạo:</a:t>
            </a:r>
          </a:p>
        </p:txBody>
      </p:sp>
      <p:sp>
        <p:nvSpPr>
          <p:cNvPr id="449" name="Shape 449"/>
          <p:cNvSpPr txBox="1"/>
          <p:nvPr/>
        </p:nvSpPr>
        <p:spPr>
          <a:xfrm>
            <a:off x="304800" y="2667000"/>
            <a:ext cx="7848599" cy="70167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5.2. Giá trị nghệ thuật: </a:t>
            </a:r>
          </a:p>
          <a:p>
            <a:pPr marL="0" marR="0" lvl="0" indent="0" algn="just"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  </a:t>
            </a:r>
          </a:p>
        </p:txBody>
      </p:sp>
      <p:sp>
        <p:nvSpPr>
          <p:cNvPr id="450" name="Shape 450"/>
          <p:cNvSpPr txBox="1"/>
          <p:nvPr/>
        </p:nvSpPr>
        <p:spPr>
          <a:xfrm>
            <a:off x="304800" y="2971800"/>
            <a:ext cx="8458200" cy="25542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5.3. Ý nghĩa văn bản:</a:t>
            </a:r>
          </a:p>
          <a:p>
            <a:pPr marL="0" marR="0" lvl="0" indent="0" algn="l" rtl="0">
              <a:lnSpc>
                <a:spcPct val="100000"/>
              </a:lnSpc>
              <a:spcBef>
                <a:spcPts val="0"/>
              </a:spcBef>
              <a:spcAft>
                <a:spcPts val="0"/>
              </a:spcAft>
              <a:buClr>
                <a:schemeClr val="dk1"/>
              </a:buClr>
              <a:buFont typeface="Times New Roman"/>
              <a:buNone/>
            </a:pPr>
            <a:endParaRPr sz="2000" b="0" i="1" u="none">
              <a:solidFill>
                <a:srgbClr val="FF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FF"/>
              </a:buClr>
              <a:buSzPct val="25000"/>
              <a:buFont typeface="Times New Roman"/>
              <a:buNone/>
            </a:pPr>
            <a:r>
              <a:rPr lang="en-US" sz="2000" b="1" i="1" u="none">
                <a:solidFill>
                  <a:srgbClr val="0000FF"/>
                </a:solidFill>
                <a:latin typeface="Times New Roman"/>
                <a:ea typeface="Times New Roman"/>
                <a:cs typeface="Times New Roman"/>
                <a:sym typeface="Times New Roman"/>
              </a:rPr>
              <a:t>  </a:t>
            </a:r>
            <a:r>
              <a:rPr lang="en-US" sz="2400" b="1" i="1" u="none">
                <a:solidFill>
                  <a:srgbClr val="0000FF"/>
                </a:solidFill>
                <a:latin typeface="Times New Roman"/>
                <a:ea typeface="Times New Roman"/>
                <a:cs typeface="Times New Roman"/>
                <a:sym typeface="Times New Roman"/>
              </a:rPr>
              <a:t>Truyện ngắn “Sống chết mặc bay” đã lên án gay gắt tên quan phủ “lòng lang, dạ thú” bàng quan vô trách nhiệm, vô lương tâm, mất hết nhân tính; đồng thời thể hiện sự đồng cảm, xót xa với tình cảnh khốn khổ của nhân dân lao động do thiên tai và cũng do chính thái độ vô trách nhiệm của kẻ cầm quyền gây nên.</a:t>
            </a:r>
          </a:p>
        </p:txBody>
      </p:sp>
      <p:sp>
        <p:nvSpPr>
          <p:cNvPr id="451" name="Shape 451"/>
          <p:cNvSpPr/>
          <p:nvPr/>
        </p:nvSpPr>
        <p:spPr>
          <a:xfrm>
            <a:off x="4038600" y="1371600"/>
            <a:ext cx="3962399" cy="1981199"/>
          </a:xfrm>
          <a:prstGeom prst="cloudCallout">
            <a:avLst>
              <a:gd name="adj1" fmla="val -6196"/>
              <a:gd name="adj2" fmla="val 19540"/>
            </a:avLst>
          </a:prstGeom>
          <a:solidFill>
            <a:srgbClr val="72BFC5"/>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FF"/>
              </a:buClr>
              <a:buSzPct val="25000"/>
              <a:buFont typeface="Times New Roman"/>
              <a:buNone/>
            </a:pPr>
            <a:r>
              <a:rPr lang="en-US" sz="2800" b="1" i="1" u="none">
                <a:solidFill>
                  <a:srgbClr val="0000FF"/>
                </a:solidFill>
                <a:latin typeface="Times New Roman"/>
                <a:ea typeface="Times New Roman"/>
                <a:cs typeface="Times New Roman"/>
                <a:sym typeface="Times New Roman"/>
              </a:rPr>
              <a:t>Em hãy nêu ý nghĩa của truyện?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animEffect transition="in" filter="fade">
                                      <p:cBhvr>
                                        <p:cTn id="7" dur="5000"/>
                                        <p:tgtEl>
                                          <p:spTgt spid="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
                                            <p:txEl>
                                              <p:pRg st="1" end="1"/>
                                            </p:txEl>
                                          </p:spTgt>
                                        </p:tgtEl>
                                        <p:attrNameLst>
                                          <p:attrName>style.visibility</p:attrName>
                                        </p:attrNameLst>
                                      </p:cBhvr>
                                      <p:to>
                                        <p:strVal val="visible"/>
                                      </p:to>
                                    </p:set>
                                    <p:animEffect transition="in" filter="fade">
                                      <p:cBhvr>
                                        <p:cTn id="12" dur="5000"/>
                                        <p:tgtEl>
                                          <p:spTgt spid="4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
                                            <p:txEl>
                                              <p:pRg st="2" end="2"/>
                                            </p:txEl>
                                          </p:spTgt>
                                        </p:tgtEl>
                                        <p:attrNameLst>
                                          <p:attrName>style.visibility</p:attrName>
                                        </p:attrNameLst>
                                      </p:cBhvr>
                                      <p:to>
                                        <p:strVal val="visible"/>
                                      </p:to>
                                    </p:set>
                                    <p:animEffect transition="in" filter="fade">
                                      <p:cBhvr>
                                        <p:cTn id="17" dur="5000"/>
                                        <p:tgtEl>
                                          <p:spTgt spid="4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1"/>
                                        </p:tgtEl>
                                        <p:attrNameLst>
                                          <p:attrName>style.visibility</p:attrName>
                                        </p:attrNameLst>
                                      </p:cBhvr>
                                      <p:to>
                                        <p:strVal val="visible"/>
                                      </p:to>
                                    </p:set>
                                    <p:anim calcmode="lin" valueType="num">
                                      <p:cBhvr additive="base">
                                        <p:cTn id="22" dur="500"/>
                                        <p:tgtEl>
                                          <p:spTgt spid="4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51"/>
                                        </p:tgtEl>
                                        <p:attrNameLst>
                                          <p:attrName>ppt_y</p:attrName>
                                        </p:attrNameLst>
                                      </p:cBhvr>
                                      <p:tavLst>
                                        <p:tav tm="0">
                                          <p:val>
                                            <p:strVal val="#ppt_y"/>
                                          </p:val>
                                        </p:tav>
                                        <p:tav tm="100000">
                                          <p:val>
                                            <p:strVal val="#ppt_y+1"/>
                                          </p:val>
                                        </p:tav>
                                      </p:tavLst>
                                    </p:anim>
                                    <p:set>
                                      <p:cBhvr>
                                        <p:cTn id="27" dur="1" fill="hold">
                                          <p:stCondLst>
                                            <p:cond delay="500"/>
                                          </p:stCondLst>
                                        </p:cTn>
                                        <p:tgtEl>
                                          <p:spTgt spid="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Shape 456" descr="C:\Documents and Settings\THANH TAI\My Documents\Downloads\1218327275.img.jpg"/>
          <p:cNvPicPr preferRelativeResize="0"/>
          <p:nvPr/>
        </p:nvPicPr>
        <p:blipFill rotWithShape="1">
          <a:blip r:embed="rId3">
            <a:alphaModFix/>
          </a:blip>
          <a:srcRect/>
          <a:stretch/>
        </p:blipFill>
        <p:spPr>
          <a:xfrm>
            <a:off x="0" y="1219200"/>
            <a:ext cx="4648199" cy="5638800"/>
          </a:xfrm>
          <a:prstGeom prst="rect">
            <a:avLst/>
          </a:prstGeom>
          <a:noFill/>
          <a:ln>
            <a:noFill/>
          </a:ln>
        </p:spPr>
      </p:pic>
      <p:pic>
        <p:nvPicPr>
          <p:cNvPr id="457" name="Shape 457" descr="C:\Documents and Settings\THANH TAI\My Documents\Downloads\vo-de-4-733571-1368788579_500x0.jpg"/>
          <p:cNvPicPr preferRelativeResize="0"/>
          <p:nvPr/>
        </p:nvPicPr>
        <p:blipFill rotWithShape="1">
          <a:blip r:embed="rId4">
            <a:alphaModFix/>
          </a:blip>
          <a:srcRect/>
          <a:stretch/>
        </p:blipFill>
        <p:spPr>
          <a:xfrm>
            <a:off x="4648200" y="1219200"/>
            <a:ext cx="4495800" cy="5638800"/>
          </a:xfrm>
          <a:prstGeom prst="rect">
            <a:avLst/>
          </a:prstGeom>
          <a:noFill/>
          <a:ln>
            <a:noFill/>
          </a:ln>
        </p:spPr>
      </p:pic>
      <p:sp>
        <p:nvSpPr>
          <p:cNvPr id="458" name="Shape 458"/>
          <p:cNvSpPr/>
          <p:nvPr/>
        </p:nvSpPr>
        <p:spPr>
          <a:xfrm>
            <a:off x="1066800" y="304800"/>
            <a:ext cx="7543800" cy="838200"/>
          </a:xfrm>
          <a:prstGeom prst="rect">
            <a:avLst/>
          </a:prstGeom>
        </p:spPr>
        <p:txBody>
          <a:bodyPr>
            <a:prstTxWarp prst="textPlain">
              <a:avLst/>
            </a:prstTxWarp>
          </a:bodyPr>
          <a:lstStyle/>
          <a:p>
            <a:pPr lvl="0" algn="l"/>
            <a:r>
              <a:rPr b="0" i="0">
                <a:ln w="9525" cap="flat" cmpd="sng">
                  <a:solidFill>
                    <a:srgbClr val="000000"/>
                  </a:solidFill>
                  <a:prstDash val="solid"/>
                  <a:miter/>
                  <a:headEnd type="none" w="med" len="med"/>
                  <a:tailEnd type="none" w="med" len="med"/>
                </a:ln>
                <a:gradFill>
                  <a:gsLst>
                    <a:gs pos="0">
                      <a:srgbClr val="DCEBF5"/>
                    </a:gs>
                    <a:gs pos="8000">
                      <a:srgbClr val="83A7C3"/>
                    </a:gs>
                    <a:gs pos="13000">
                      <a:srgbClr val="768FB9"/>
                    </a:gs>
                    <a:gs pos="21000">
                      <a:srgbClr val="83A7C3"/>
                    </a:gs>
                    <a:gs pos="52000">
                      <a:srgbClr val="FFFFFF"/>
                    </a:gs>
                    <a:gs pos="55999">
                      <a:srgbClr val="9C6563"/>
                    </a:gs>
                    <a:gs pos="58000">
                      <a:srgbClr val="80302D"/>
                    </a:gs>
                    <a:gs pos="71000">
                      <a:srgbClr val="C0524E"/>
                    </a:gs>
                    <a:gs pos="94000">
                      <a:srgbClr val="EBDAD4"/>
                    </a:gs>
                    <a:gs pos="100000">
                      <a:srgbClr val="55261C"/>
                    </a:gs>
                  </a:gsLst>
                  <a:lin ang="5400000" scaled="0"/>
                </a:gradFill>
                <a:latin typeface="Arial"/>
              </a:rPr>
              <a:t>CẢNH VỠ ĐÊ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4294967295"/>
          </p:nvPr>
        </p:nvSpPr>
        <p:spPr>
          <a:xfrm>
            <a:off x="0" y="990600"/>
            <a:ext cx="5562600" cy="8381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pic>
        <p:nvPicPr>
          <p:cNvPr id="123" name="Shape 123" descr="C:\Documents and Settings\THANH TAI\My Documents\Downloads\tải xuống (3).jpg"/>
          <p:cNvPicPr preferRelativeResize="0"/>
          <p:nvPr/>
        </p:nvPicPr>
        <p:blipFill rotWithShape="1">
          <a:blip r:embed="rId3">
            <a:alphaModFix/>
          </a:blip>
          <a:srcRect/>
          <a:stretch/>
        </p:blipFill>
        <p:spPr>
          <a:xfrm>
            <a:off x="5334000" y="1066800"/>
            <a:ext cx="3809999" cy="5257799"/>
          </a:xfrm>
          <a:prstGeom prst="rect">
            <a:avLst/>
          </a:prstGeom>
          <a:noFill/>
          <a:ln>
            <a:noFill/>
          </a:ln>
        </p:spPr>
      </p:pic>
      <p:cxnSp>
        <p:nvCxnSpPr>
          <p:cNvPr id="124" name="Shape 124"/>
          <p:cNvCxnSpPr/>
          <p:nvPr/>
        </p:nvCxnSpPr>
        <p:spPr>
          <a:xfrm>
            <a:off x="5105400" y="1295400"/>
            <a:ext cx="0" cy="5562600"/>
          </a:xfrm>
          <a:prstGeom prst="straightConnector1">
            <a:avLst/>
          </a:prstGeom>
          <a:noFill/>
          <a:ln w="28575" cap="flat" cmpd="sng">
            <a:solidFill>
              <a:srgbClr val="FFFF00"/>
            </a:solidFill>
            <a:prstDash val="solid"/>
            <a:miter/>
            <a:headEnd type="none" w="med" len="med"/>
            <a:tailEnd type="none" w="med" len="med"/>
          </a:ln>
        </p:spPr>
      </p:cxnSp>
      <p:cxnSp>
        <p:nvCxnSpPr>
          <p:cNvPr id="125" name="Shape 125"/>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126" name="Shape 126"/>
          <p:cNvSpPr/>
          <p:nvPr/>
        </p:nvSpPr>
        <p:spPr>
          <a:xfrm>
            <a:off x="1871662" y="9525"/>
            <a:ext cx="5400675" cy="523875"/>
          </a:xfrm>
          <a:prstGeom prst="rect">
            <a:avLst/>
          </a:prstGeom>
        </p:spPr>
        <p:txBody>
          <a:bodyPr>
            <a:prstTxWarp prst="textPlain">
              <a:avLst/>
            </a:prstTxWarp>
          </a:bodyPr>
          <a:lstStyle/>
          <a:p>
            <a:pPr lvl="0" algn="l"/>
            <a:r>
              <a:rPr b="0" i="0" dirty="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128" name="Shape 128"/>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129" name="Shape 129"/>
          <p:cNvSpPr txBox="1"/>
          <p:nvPr/>
        </p:nvSpPr>
        <p:spPr>
          <a:xfrm>
            <a:off x="5334000" y="6324600"/>
            <a:ext cx="3809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66"/>
              </a:buClr>
              <a:buSzPct val="25000"/>
              <a:buFont typeface="Times New Roman"/>
              <a:buNone/>
            </a:pPr>
            <a:r>
              <a:rPr lang="en-US" sz="2400" b="1" i="0" u="none">
                <a:solidFill>
                  <a:srgbClr val="FF0066"/>
                </a:solidFill>
                <a:latin typeface="Times New Roman"/>
                <a:ea typeface="Times New Roman"/>
                <a:cs typeface="Times New Roman"/>
                <a:sym typeface="Times New Roman"/>
              </a:rPr>
              <a:t>Phạm Duy Tốn (1883-1924)</a:t>
            </a:r>
          </a:p>
        </p:txBody>
      </p:sp>
      <p:sp>
        <p:nvSpPr>
          <p:cNvPr id="130" name="Shape 130"/>
          <p:cNvSpPr txBox="1"/>
          <p:nvPr/>
        </p:nvSpPr>
        <p:spPr>
          <a:xfrm>
            <a:off x="0" y="2971800"/>
            <a:ext cx="5181600" cy="2514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 </a:t>
            </a:r>
            <a:r>
              <a:rPr lang="en-US" sz="2400" b="1" i="0" u="none">
                <a:solidFill>
                  <a:srgbClr val="0000FF"/>
                </a:solidFill>
                <a:latin typeface="Times New Roman"/>
                <a:ea typeface="Times New Roman"/>
                <a:cs typeface="Times New Roman"/>
                <a:sym typeface="Times New Roman"/>
              </a:rPr>
              <a:t>Phạm Duy Tốn (1883–1924): Quê ở  làng Phượng Vũ, huyện Thường Tín, tỉnh Hà Tây.</a:t>
            </a:r>
          </a:p>
          <a:p>
            <a:pPr marL="342900" marR="0" lvl="0" indent="-342900" algn="l" rtl="0">
              <a:lnSpc>
                <a:spcPct val="100000"/>
              </a:lnSpc>
              <a:spcBef>
                <a:spcPts val="48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	- Ông là một trong số ít những nhà văn có thành tựu về truyện ngắn hiện đại những năm đầu thế kỉ XX.</a:t>
            </a:r>
          </a:p>
        </p:txBody>
      </p:sp>
      <p:sp>
        <p:nvSpPr>
          <p:cNvPr id="131" name="Shape 131"/>
          <p:cNvSpPr/>
          <p:nvPr/>
        </p:nvSpPr>
        <p:spPr>
          <a:xfrm>
            <a:off x="2590800" y="2133600"/>
            <a:ext cx="2514599" cy="3124199"/>
          </a:xfrm>
          <a:prstGeom prst="cloudCallout">
            <a:avLst>
              <a:gd name="adj1" fmla="val -8618"/>
              <a:gd name="adj2" fmla="val -157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000" b="1" i="1" u="none">
                <a:solidFill>
                  <a:schemeClr val="dk1"/>
                </a:solidFill>
                <a:latin typeface="Times New Roman"/>
                <a:ea typeface="Times New Roman"/>
                <a:cs typeface="Times New Roman"/>
                <a:sym typeface="Times New Roman"/>
              </a:rPr>
              <a:t>Dựa vào chú thích* SGK, Em hãy cho biết những nét chính về tác giả Phạm Duy Tốn?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 calcmode="lin" valueType="num">
                                      <p:cBhvr additive="base">
                                        <p:cTn id="12" dur="500"/>
                                        <p:tgtEl>
                                          <p:spTgt spid="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 calcmode="lin" valueType="num">
                                      <p:cBhvr additive="base">
                                        <p:cTn id="17" dur="500"/>
                                        <p:tgtEl>
                                          <p:spTgt spid="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 calcmode="lin" valueType="num">
                                      <p:cBhvr additive="base">
                                        <p:cTn id="22" dur="500"/>
                                        <p:tgtEl>
                                          <p:spTgt spid="1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2000"/>
                                        <p:tgtEl>
                                          <p:spTgt spid="12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anim calcmode="lin" valueType="num">
                                      <p:cBhvr additive="base">
                                        <p:cTn id="32" dur="500"/>
                                        <p:tgtEl>
                                          <p:spTgt spid="1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1"/>
                                        </p:tgtEl>
                                        <p:attrNameLst>
                                          <p:attrName>ppt_y</p:attrName>
                                        </p:attrNameLst>
                                      </p:cBhvr>
                                      <p:tavLst>
                                        <p:tav tm="0">
                                          <p:val>
                                            <p:strVal val="#ppt_y"/>
                                          </p:val>
                                        </p:tav>
                                        <p:tav tm="100000">
                                          <p:val>
                                            <p:strVal val="#ppt_y+1"/>
                                          </p:val>
                                        </p:tav>
                                      </p:tavLst>
                                    </p:anim>
                                    <p:set>
                                      <p:cBhvr>
                                        <p:cTn id="37" dur="1" fill="hold">
                                          <p:stCondLst>
                                            <p:cond delay="500"/>
                                          </p:stCondLst>
                                        </p:cTn>
                                        <p:tgtEl>
                                          <p:spTgt spid="1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xEl>
                                              <p:pRg st="0" end="0"/>
                                            </p:txEl>
                                          </p:spTgt>
                                        </p:tgtEl>
                                        <p:attrNameLst>
                                          <p:attrName>style.visibility</p:attrName>
                                        </p:attrNameLst>
                                      </p:cBhvr>
                                      <p:to>
                                        <p:strVal val="visible"/>
                                      </p:to>
                                    </p:set>
                                    <p:animEffect transition="in" filter="fade">
                                      <p:cBhvr>
                                        <p:cTn id="42" dur="5000"/>
                                        <p:tgtEl>
                                          <p:spTgt spid="13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xEl>
                                              <p:pRg st="1" end="1"/>
                                            </p:txEl>
                                          </p:spTgt>
                                        </p:tgtEl>
                                        <p:attrNameLst>
                                          <p:attrName>style.visibility</p:attrName>
                                        </p:attrNameLst>
                                      </p:cBhvr>
                                      <p:to>
                                        <p:strVal val="visible"/>
                                      </p:to>
                                    </p:set>
                                    <p:animEffect transition="in" filter="fade">
                                      <p:cBhvr>
                                        <p:cTn id="47" dur="5000"/>
                                        <p:tgtEl>
                                          <p:spTgt spid="1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descr="C:\Documents and Settings\THANH TAI\My Documents\Downloads\vo-de-4-733571-1368788579_500x0.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descr="C:\Documents and Settings\THANH TAI\My Documents\Downloads\8006676.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Shape 473" descr="C:\Documents and Settings\THANH TAI\My Documents\Downloads\20748106_images1424879_images1424367_vinhsulylai.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descr="C:\Documents and Settings\THANH TAI\My Documents\Downloads\vo-de-4-733571-1368788579_500x0.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Shape 483" descr="C:\Documents and Settings\THANH TAI\My Documents\Downloads\1317629823.img.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Shape 488" descr="C:\Documents and Settings\THANH TAI\My Documents\Downloads\images.jpg"/>
          <p:cNvPicPr preferRelativeResize="0"/>
          <p:nvPr/>
        </p:nvPicPr>
        <p:blipFill rotWithShape="1">
          <a:blip r:embed="rId3">
            <a:alphaModFix/>
          </a:blip>
          <a:srcRect/>
          <a:stretch/>
        </p:blipFill>
        <p:spPr>
          <a:xfrm>
            <a:off x="0" y="0"/>
            <a:ext cx="4648199" cy="3429000"/>
          </a:xfrm>
          <a:prstGeom prst="rect">
            <a:avLst/>
          </a:prstGeom>
          <a:noFill/>
          <a:ln>
            <a:noFill/>
          </a:ln>
        </p:spPr>
      </p:pic>
      <p:pic>
        <p:nvPicPr>
          <p:cNvPr id="489" name="Shape 489" descr="C:\Documents and Settings\THANH TAI\My Documents\Downloads\1317342426-vo-de1.jpg"/>
          <p:cNvPicPr preferRelativeResize="0"/>
          <p:nvPr/>
        </p:nvPicPr>
        <p:blipFill rotWithShape="1">
          <a:blip r:embed="rId4">
            <a:alphaModFix/>
          </a:blip>
          <a:srcRect/>
          <a:stretch/>
        </p:blipFill>
        <p:spPr>
          <a:xfrm>
            <a:off x="4648200" y="0"/>
            <a:ext cx="4495800" cy="3505200"/>
          </a:xfrm>
          <a:prstGeom prst="rect">
            <a:avLst/>
          </a:prstGeom>
          <a:noFill/>
          <a:ln>
            <a:noFill/>
          </a:ln>
        </p:spPr>
      </p:pic>
      <p:pic>
        <p:nvPicPr>
          <p:cNvPr id="490" name="Shape 490" descr="C:\Documents and Settings\THANH TAI\My Documents\Downloads\images393662_HAN-DE-CUU-LUA-1.jpg"/>
          <p:cNvPicPr preferRelativeResize="0"/>
          <p:nvPr/>
        </p:nvPicPr>
        <p:blipFill rotWithShape="1">
          <a:blip r:embed="rId5">
            <a:alphaModFix/>
          </a:blip>
          <a:srcRect/>
          <a:stretch/>
        </p:blipFill>
        <p:spPr>
          <a:xfrm>
            <a:off x="0" y="3429000"/>
            <a:ext cx="4648199" cy="3429000"/>
          </a:xfrm>
          <a:prstGeom prst="rect">
            <a:avLst/>
          </a:prstGeom>
          <a:noFill/>
          <a:ln>
            <a:noFill/>
          </a:ln>
        </p:spPr>
      </p:pic>
      <p:pic>
        <p:nvPicPr>
          <p:cNvPr id="491" name="Shape 491" descr="C:\Documents and Settings\THANH TAI\My Documents\Downloads\vode2.jpg"/>
          <p:cNvPicPr preferRelativeResize="0"/>
          <p:nvPr/>
        </p:nvPicPr>
        <p:blipFill rotWithShape="1">
          <a:blip r:embed="rId6">
            <a:alphaModFix/>
          </a:blip>
          <a:srcRect/>
          <a:stretch/>
        </p:blipFill>
        <p:spPr>
          <a:xfrm>
            <a:off x="4572000" y="3352800"/>
            <a:ext cx="4572000" cy="3505200"/>
          </a:xfrm>
          <a:prstGeom prst="rect">
            <a:avLst/>
          </a:prstGeom>
          <a:noFill/>
          <a:ln>
            <a:noFill/>
          </a:ln>
        </p:spPr>
      </p:pic>
      <p:sp>
        <p:nvSpPr>
          <p:cNvPr id="492" name="Shape 492"/>
          <p:cNvSpPr txBox="1"/>
          <p:nvPr/>
        </p:nvSpPr>
        <p:spPr>
          <a:xfrm>
            <a:off x="3886200" y="3124200"/>
            <a:ext cx="1524000" cy="519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800" b="1" i="0" u="none">
                <a:solidFill>
                  <a:srgbClr val="FF0000"/>
                </a:solidFill>
                <a:latin typeface="Times New Roman"/>
                <a:ea typeface="Times New Roman"/>
                <a:cs typeface="Times New Roman"/>
                <a:sym typeface="Times New Roman"/>
              </a:rPr>
              <a:t>LŨ LỤT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descr="C:\Documents and Settings\THANH TAI\My Documents\Downloads\30210vode.jpg"/>
          <p:cNvPicPr preferRelativeResize="0"/>
          <p:nvPr/>
        </p:nvPicPr>
        <p:blipFill rotWithShape="1">
          <a:blip r:embed="rId3">
            <a:alphaModFix/>
          </a:blip>
          <a:srcRect/>
          <a:stretch/>
        </p:blipFill>
        <p:spPr>
          <a:xfrm>
            <a:off x="4572000" y="0"/>
            <a:ext cx="4572000" cy="6858000"/>
          </a:xfrm>
          <a:prstGeom prst="rect">
            <a:avLst/>
          </a:prstGeom>
          <a:noFill/>
          <a:ln>
            <a:noFill/>
          </a:ln>
        </p:spPr>
      </p:pic>
      <p:pic>
        <p:nvPicPr>
          <p:cNvPr id="498" name="Shape 498" descr="C:\Documents and Settings\THANH TAI\My Documents\Downloads\1adecc02_f0ca_4b71_9031_606aac041de5.jpg"/>
          <p:cNvPicPr preferRelativeResize="0"/>
          <p:nvPr/>
        </p:nvPicPr>
        <p:blipFill rotWithShape="1">
          <a:blip r:embed="rId4">
            <a:alphaModFix/>
          </a:blip>
          <a:srcRect/>
          <a:stretch/>
        </p:blipFill>
        <p:spPr>
          <a:xfrm>
            <a:off x="0" y="0"/>
            <a:ext cx="4648199" cy="6858000"/>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Shape 503" descr="C:\Documents and Settings\THANH TAI\My Documents\Downloads\IMG_0053.JPG"/>
          <p:cNvPicPr preferRelativeResize="0"/>
          <p:nvPr/>
        </p:nvPicPr>
        <p:blipFill rotWithShape="1">
          <a:blip r:embed="rId3">
            <a:alphaModFix/>
          </a:blip>
          <a:srcRect/>
          <a:stretch/>
        </p:blipFill>
        <p:spPr>
          <a:xfrm>
            <a:off x="4495800" y="0"/>
            <a:ext cx="4648199" cy="6858000"/>
          </a:xfrm>
          <a:prstGeom prst="rect">
            <a:avLst/>
          </a:prstGeom>
          <a:noFill/>
          <a:ln>
            <a:noFill/>
          </a:ln>
        </p:spPr>
      </p:pic>
      <p:pic>
        <p:nvPicPr>
          <p:cNvPr id="504" name="Shape 504" descr="C:\Documents and Settings\THANH TAI\My Documents\Downloads\Kinh-hoang-phat-hien-so-nguoi-trong-tran-vo-de-bao_1.jpg"/>
          <p:cNvPicPr preferRelativeResize="0"/>
          <p:nvPr/>
        </p:nvPicPr>
        <p:blipFill rotWithShape="1">
          <a:blip r:embed="rId4">
            <a:alphaModFix/>
          </a:blip>
          <a:srcRect/>
          <a:stretch/>
        </p:blipFill>
        <p:spPr>
          <a:xfrm>
            <a:off x="0" y="0"/>
            <a:ext cx="4495800" cy="6858000"/>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a:solidFill>
                  <a:schemeClr val="dk1"/>
                </a:solidFill>
                <a:latin typeface="Times New Roman"/>
                <a:ea typeface="Times New Roman"/>
                <a:cs typeface="Times New Roman"/>
                <a:sym typeface="Times New Roman"/>
              </a:rPr>
              <a:t>       </a:t>
            </a:r>
          </a:p>
        </p:txBody>
      </p:sp>
      <p:cxnSp>
        <p:nvCxnSpPr>
          <p:cNvPr id="510" name="Shape 510"/>
          <p:cNvCxnSpPr/>
          <p:nvPr/>
        </p:nvCxnSpPr>
        <p:spPr>
          <a:xfrm>
            <a:off x="4800600" y="1066800"/>
            <a:ext cx="76199" cy="5791200"/>
          </a:xfrm>
          <a:prstGeom prst="straightConnector1">
            <a:avLst/>
          </a:prstGeom>
          <a:noFill/>
          <a:ln w="28575" cap="flat" cmpd="sng">
            <a:solidFill>
              <a:srgbClr val="FFFF00"/>
            </a:solidFill>
            <a:prstDash val="solid"/>
            <a:miter/>
            <a:headEnd type="none" w="med" len="med"/>
            <a:tailEnd type="none" w="med" len="med"/>
          </a:ln>
        </p:spPr>
      </p:cxnSp>
      <p:cxnSp>
        <p:nvCxnSpPr>
          <p:cNvPr id="511" name="Shape 511"/>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512" name="Shape 512"/>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514" name="Shape 514"/>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515" name="Shape 515"/>
          <p:cNvSpPr txBox="1"/>
          <p:nvPr/>
        </p:nvSpPr>
        <p:spPr>
          <a:xfrm>
            <a:off x="0" y="1981200"/>
            <a:ext cx="4800600" cy="4419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 Phân tích:</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4.1. Nguy cơ vỡ đê và hình </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ảnh dân phu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4.2. Hình ảnh quan lại hộ đê:</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5. Tổng kết:</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5.1. Nội dung:</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5.2. Nghệ thuật</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5.3. Ý nghĩa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III. Luyện tập:</a:t>
            </a:r>
          </a:p>
        </p:txBody>
      </p:sp>
      <p:pic>
        <p:nvPicPr>
          <p:cNvPr id="516" name="Shape 516" descr="C:\Documents and Settings\THANH TAI\My Documents\Downloads\tải xuống (2).jpg"/>
          <p:cNvPicPr preferRelativeResize="0"/>
          <p:nvPr/>
        </p:nvPicPr>
        <p:blipFill rotWithShape="1">
          <a:blip r:embed="rId3">
            <a:alphaModFix/>
          </a:blip>
          <a:srcRect/>
          <a:stretch/>
        </p:blipFill>
        <p:spPr>
          <a:xfrm>
            <a:off x="5029200" y="1066800"/>
            <a:ext cx="4114800" cy="5791200"/>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Shape 522"/>
          <p:cNvSpPr txBox="1"/>
          <p:nvPr/>
        </p:nvSpPr>
        <p:spPr>
          <a:xfrm>
            <a:off x="1371600" y="1447800"/>
            <a:ext cx="6705599" cy="295275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0000"/>
              </a:buClr>
              <a:buSzPct val="25000"/>
              <a:buFont typeface="Times New Roman"/>
              <a:buNone/>
            </a:pPr>
            <a:r>
              <a:rPr lang="en-US" sz="2000" b="1" i="0" u="none">
                <a:solidFill>
                  <a:srgbClr val="FF0000"/>
                </a:solidFill>
                <a:latin typeface="Times New Roman"/>
                <a:ea typeface="Times New Roman"/>
                <a:cs typeface="Times New Roman"/>
                <a:sym typeface="Times New Roman"/>
              </a:rPr>
              <a:t>III. Luyện tập:</a:t>
            </a:r>
          </a:p>
          <a:p>
            <a:pPr marL="0" marR="0" lvl="0" indent="0" algn="just" rtl="0">
              <a:lnSpc>
                <a:spcPct val="100000"/>
              </a:lnSpc>
              <a:spcBef>
                <a:spcPts val="0"/>
              </a:spcBef>
              <a:spcAft>
                <a:spcPts val="0"/>
              </a:spcAft>
              <a:buClr>
                <a:srgbClr val="FF0000"/>
              </a:buClr>
              <a:buSzPct val="25000"/>
              <a:buFont typeface="Times New Roman"/>
              <a:buNone/>
            </a:pPr>
            <a:r>
              <a:rPr lang="en-US" sz="2400" b="1" i="0" u="none">
                <a:solidFill>
                  <a:srgbClr val="FF0000"/>
                </a:solidFill>
                <a:latin typeface="Times New Roman"/>
                <a:ea typeface="Times New Roman"/>
                <a:cs typeface="Times New Roman"/>
                <a:sym typeface="Times New Roman"/>
              </a:rPr>
              <a:t>1.  </a:t>
            </a:r>
            <a:r>
              <a:rPr lang="en-US" sz="2400" b="1" i="0" u="none">
                <a:solidFill>
                  <a:srgbClr val="0000FF"/>
                </a:solidFill>
                <a:latin typeface="Times New Roman"/>
                <a:ea typeface="Times New Roman"/>
                <a:cs typeface="Times New Roman"/>
                <a:sym typeface="Times New Roman"/>
              </a:rPr>
              <a:t>Đánh dấu X vào ô  có các hình thức ngôn ngữ trong bảng thống kê đều có.</a:t>
            </a:r>
            <a:r>
              <a:rPr lang="en-US" sz="2400" b="0" i="0" u="none">
                <a:solidFill>
                  <a:schemeClr val="dk1"/>
                </a:solidFill>
                <a:latin typeface="Times New Roman"/>
                <a:ea typeface="Times New Roman"/>
                <a:cs typeface="Times New Roman"/>
                <a:sym typeface="Times New Roman"/>
              </a:rPr>
              <a:t> </a:t>
            </a:r>
          </a:p>
          <a:p>
            <a:pPr marL="0" marR="0" lvl="0" indent="0" algn="just" rtl="0">
              <a:lnSpc>
                <a:spcPct val="100000"/>
              </a:lnSpc>
              <a:spcBef>
                <a:spcPts val="0"/>
              </a:spcBef>
              <a:spcAft>
                <a:spcPts val="0"/>
              </a:spcAft>
              <a:buClr>
                <a:srgbClr val="FF0000"/>
              </a:buClr>
              <a:buSzPct val="25000"/>
              <a:buFont typeface="Times New Roman"/>
              <a:buNone/>
            </a:pPr>
            <a:r>
              <a:rPr lang="en-US" sz="2400" b="1" i="0" u="none">
                <a:solidFill>
                  <a:srgbClr val="FF0000"/>
                </a:solidFill>
                <a:latin typeface="Times New Roman"/>
                <a:ea typeface="Times New Roman"/>
                <a:cs typeface="Times New Roman"/>
                <a:sym typeface="Times New Roman"/>
              </a:rPr>
              <a:t>2. </a:t>
            </a:r>
            <a:r>
              <a:rPr lang="en-US" sz="2400" b="1" i="0" u="none">
                <a:solidFill>
                  <a:srgbClr val="0000FF"/>
                </a:solidFill>
                <a:latin typeface="Times New Roman"/>
                <a:ea typeface="Times New Roman"/>
                <a:cs typeface="Times New Roman"/>
                <a:sym typeface="Times New Roman"/>
              </a:rPr>
              <a:t>Qua ngôn ngữ đối thoại của quan phủ, ta thấy tính cách của nhân vật này rất hách dịch, thản nhiên với việc đê vỡ, chỉ quan tâm tới ván bài. → giữa ngôn ngữ và tính cách nhân vật có mối quan hệ mật thiết.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137" name="Shape 137"/>
          <p:cNvCxnSpPr/>
          <p:nvPr/>
        </p:nvCxnSpPr>
        <p:spPr>
          <a:xfrm>
            <a:off x="4876800" y="990600"/>
            <a:ext cx="0" cy="5562600"/>
          </a:xfrm>
          <a:prstGeom prst="straightConnector1">
            <a:avLst/>
          </a:prstGeom>
          <a:noFill/>
          <a:ln w="28575" cap="flat" cmpd="sng">
            <a:solidFill>
              <a:srgbClr val="FFFF00"/>
            </a:solidFill>
            <a:prstDash val="solid"/>
            <a:miter/>
            <a:headEnd type="none" w="med" len="med"/>
            <a:tailEnd type="none" w="med" len="med"/>
          </a:ln>
        </p:spPr>
      </p:cxnSp>
      <p:cxnSp>
        <p:nvCxnSpPr>
          <p:cNvPr id="138" name="Shape 138"/>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139" name="Shape 139"/>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141" name="Shape 141"/>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142" name="Shape 142"/>
          <p:cNvSpPr txBox="1"/>
          <p:nvPr/>
        </p:nvSpPr>
        <p:spPr>
          <a:xfrm>
            <a:off x="0" y="3048000"/>
            <a:ext cx="4800600" cy="2209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FF"/>
              </a:buClr>
              <a:buSzPct val="25000"/>
              <a:buFont typeface="Times New Roman"/>
              <a:buNone/>
            </a:pPr>
            <a:r>
              <a:rPr lang="en-US" sz="2000" b="1" i="0" u="none">
                <a:solidFill>
                  <a:srgbClr val="0000FF"/>
                </a:solidFill>
                <a:latin typeface="Times New Roman"/>
                <a:ea typeface="Times New Roman"/>
                <a:cs typeface="Times New Roman"/>
                <a:sym typeface="Times New Roman"/>
              </a:rPr>
              <a:t>	- </a:t>
            </a:r>
            <a:r>
              <a:rPr lang="en-US" sz="2400" b="1" i="0" u="none">
                <a:solidFill>
                  <a:srgbClr val="0000FF"/>
                </a:solidFill>
                <a:latin typeface="Times New Roman"/>
                <a:ea typeface="Times New Roman"/>
                <a:cs typeface="Times New Roman"/>
                <a:sym typeface="Times New Roman"/>
              </a:rPr>
              <a:t>Là một trong số ít những “bông hoa đầu mùa” của truyện ngắn hiện đại  Việt Nam những năm đầu thế kỉ XX.</a:t>
            </a:r>
          </a:p>
          <a:p>
            <a:pPr marL="342900" marR="0" lvl="0" indent="-342900" algn="l" rtl="0">
              <a:lnSpc>
                <a:spcPct val="100000"/>
              </a:lnSpc>
              <a:spcBef>
                <a:spcPts val="48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	- Được in trong “Nam Phong tạp chí” số 18 tháng 12 năm 1918.</a:t>
            </a:r>
          </a:p>
        </p:txBody>
      </p:sp>
      <p:sp>
        <p:nvSpPr>
          <p:cNvPr id="143" name="Shape 143"/>
          <p:cNvSpPr/>
          <p:nvPr/>
        </p:nvSpPr>
        <p:spPr>
          <a:xfrm>
            <a:off x="6019800" y="1905000"/>
            <a:ext cx="2514599" cy="3429000"/>
          </a:xfrm>
          <a:prstGeom prst="cloudCallout">
            <a:avLst>
              <a:gd name="adj1" fmla="val -5195"/>
              <a:gd name="adj2" fmla="val 241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000" b="1" i="1" u="none">
                <a:solidFill>
                  <a:schemeClr val="dk1"/>
                </a:solidFill>
                <a:latin typeface="Times New Roman"/>
                <a:ea typeface="Times New Roman"/>
                <a:cs typeface="Times New Roman"/>
                <a:sym typeface="Times New Roman"/>
              </a:rPr>
              <a:t>Dựa vào chú thích* SGK Em hãy cho biết những nét chính về tác phẩm “Sống chết mặc bay”?</a:t>
            </a:r>
          </a:p>
        </p:txBody>
      </p:sp>
      <p:pic>
        <p:nvPicPr>
          <p:cNvPr id="144" name="Shape 144" descr="C:\Documents and Settings\THANH TAI\My Documents\Downloads\tải xuống.jpg"/>
          <p:cNvPicPr preferRelativeResize="0"/>
          <p:nvPr/>
        </p:nvPicPr>
        <p:blipFill rotWithShape="1">
          <a:blip r:embed="rId3">
            <a:alphaModFix/>
          </a:blip>
          <a:srcRect/>
          <a:stretch/>
        </p:blipFill>
        <p:spPr>
          <a:xfrm>
            <a:off x="5029200" y="1066800"/>
            <a:ext cx="4114800" cy="57912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43"/>
                                        </p:tgtEl>
                                      </p:cBhvr>
                                    </p:animEffect>
                                    <p:set>
                                      <p:cBhvr>
                                        <p:cTn id="12" dur="1" fill="hold">
                                          <p:stCondLst>
                                            <p:cond delay="2000"/>
                                          </p:stCondLst>
                                        </p:cTn>
                                        <p:tgtEl>
                                          <p:spTgt spid="1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2">
                                            <p:txEl>
                                              <p:pRg st="0" end="0"/>
                                            </p:txEl>
                                          </p:spTgt>
                                        </p:tgtEl>
                                        <p:attrNameLst>
                                          <p:attrName>style.visibility</p:attrName>
                                        </p:attrNameLst>
                                      </p:cBhvr>
                                      <p:to>
                                        <p:strVal val="visible"/>
                                      </p:to>
                                    </p:set>
                                    <p:anim calcmode="lin" valueType="num">
                                      <p:cBhvr additive="base">
                                        <p:cTn id="17" dur="500"/>
                                        <p:tgtEl>
                                          <p:spTgt spid="1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2">
                                            <p:txEl>
                                              <p:pRg st="1" end="1"/>
                                            </p:txEl>
                                          </p:spTgt>
                                        </p:tgtEl>
                                        <p:attrNameLst>
                                          <p:attrName>style.visibility</p:attrName>
                                        </p:attrNameLst>
                                      </p:cBhvr>
                                      <p:to>
                                        <p:strVal val="visible"/>
                                      </p:to>
                                    </p:set>
                                    <p:anim calcmode="lin" valueType="num">
                                      <p:cBhvr additive="base">
                                        <p:cTn id="22" dur="500"/>
                                        <p:tgtEl>
                                          <p:spTgt spid="1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additive="base">
                                        <p:cTn id="27" dur="500"/>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Shape 527" descr="Hinh nen (2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28" name="Shape 528"/>
          <p:cNvSpPr txBox="1"/>
          <p:nvPr/>
        </p:nvSpPr>
        <p:spPr>
          <a:xfrm>
            <a:off x="304800" y="838200"/>
            <a:ext cx="8229600" cy="5478461"/>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0000FF"/>
              </a:buClr>
              <a:buSzPct val="100000"/>
              <a:buFont typeface="Times New Roman"/>
              <a:buAutoNum type="arabicPeriod"/>
            </a:pPr>
            <a:r>
              <a:rPr lang="en-US" sz="2400" b="1" i="1" u="none">
                <a:solidFill>
                  <a:srgbClr val="0000FF"/>
                </a:solidFill>
                <a:latin typeface="Times New Roman"/>
                <a:ea typeface="Times New Roman"/>
                <a:cs typeface="Times New Roman"/>
                <a:sym typeface="Times New Roman"/>
              </a:rPr>
              <a:t>Bài vừa học:</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Tóm tắt truyện.</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Phân tích các hình ảnh tương phản, đối lập trong truyện.</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Tác dụng của phép tăng cấp.</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Kể sáng tạo truyện bằng cách đổi sang ngôi thứ nhất là nhân vật quan phụ mẫu. </a:t>
            </a:r>
          </a:p>
          <a:p>
            <a:pPr marL="342900" marR="0" lvl="0" indent="-34290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Nhận xét ngôn ngữ và tính cách của nhân vật quan phụ mẫu.</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Tìm một số câu thành ngữ, tục ngữ gần nghĩa với thành ngữ </a:t>
            </a:r>
            <a:r>
              <a:rPr lang="en-US" sz="2400" b="1" i="1" u="none">
                <a:solidFill>
                  <a:srgbClr val="FF3300"/>
                </a:solidFill>
                <a:latin typeface="Times New Roman"/>
                <a:ea typeface="Times New Roman"/>
                <a:cs typeface="Times New Roman"/>
                <a:sym typeface="Times New Roman"/>
              </a:rPr>
              <a:t>Sống chết mặc bay.</a:t>
            </a:r>
          </a:p>
          <a:p>
            <a:pPr marL="342900" marR="0" lvl="0" indent="-342900" algn="just" rtl="0">
              <a:lnSpc>
                <a:spcPct val="100000"/>
              </a:lnSpc>
              <a:spcBef>
                <a:spcPts val="0"/>
              </a:spcBef>
              <a:spcAft>
                <a:spcPts val="0"/>
              </a:spcAft>
              <a:buClr>
                <a:srgbClr val="0000FF"/>
              </a:buClr>
              <a:buSzPct val="100000"/>
              <a:buFont typeface="Times New Roman"/>
              <a:buChar char="-"/>
            </a:pPr>
            <a:r>
              <a:rPr lang="en-US" sz="2400" b="1" i="1" u="none">
                <a:solidFill>
                  <a:srgbClr val="0000FF"/>
                </a:solidFill>
                <a:latin typeface="Times New Roman"/>
                <a:ea typeface="Times New Roman"/>
                <a:cs typeface="Times New Roman"/>
                <a:sym typeface="Times New Roman"/>
              </a:rPr>
              <a:t>Học thuộc ghi nhớ sách giáo khoa.</a:t>
            </a:r>
          </a:p>
          <a:p>
            <a:pPr marL="342900" marR="0" lvl="0" indent="-34290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2. Bài sắp học: </a:t>
            </a:r>
          </a:p>
          <a:p>
            <a:pPr marL="342900" marR="0" lvl="0" indent="-34290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Tiết 107 “</a:t>
            </a:r>
            <a:r>
              <a:rPr lang="en-US" sz="2400" b="1" i="1" u="none">
                <a:solidFill>
                  <a:srgbClr val="FF3300"/>
                </a:solidFill>
                <a:latin typeface="Times New Roman"/>
                <a:ea typeface="Times New Roman"/>
                <a:cs typeface="Times New Roman"/>
                <a:sym typeface="Times New Roman"/>
              </a:rPr>
              <a:t>Cách làm bài văn nghị luận giải thích</a:t>
            </a:r>
            <a:r>
              <a:rPr lang="en-US" sz="2400" b="1" i="1" u="none">
                <a:solidFill>
                  <a:srgbClr val="0000FF"/>
                </a:solidFill>
                <a:latin typeface="Times New Roman"/>
                <a:ea typeface="Times New Roman"/>
                <a:cs typeface="Times New Roman"/>
                <a:sym typeface="Times New Roman"/>
              </a:rPr>
              <a:t>”</a:t>
            </a:r>
            <a:r>
              <a:rPr lang="en-US" sz="2400" b="1" i="1" u="none">
                <a:solidFill>
                  <a:srgbClr val="FF33CC"/>
                </a:solidFill>
                <a:latin typeface="Times New Roman"/>
                <a:ea typeface="Times New Roman"/>
                <a:cs typeface="Times New Roman"/>
                <a:sym typeface="Times New Roman"/>
              </a:rPr>
              <a:t>: </a:t>
            </a:r>
          </a:p>
          <a:p>
            <a:pPr marL="342900" marR="0" lvl="0" indent="-34290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Văn nghị luận là gì?</a:t>
            </a:r>
          </a:p>
          <a:p>
            <a:pPr marL="342900" marR="0" lvl="0" indent="-34290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Đặc điểm của nghị luận giải thích?</a:t>
            </a:r>
          </a:p>
          <a:p>
            <a:pPr marL="0" marR="0" lvl="0" indent="0" algn="l" rtl="0">
              <a:lnSpc>
                <a:spcPct val="100000"/>
              </a:lnSpc>
              <a:spcBef>
                <a:spcPts val="0"/>
              </a:spcBef>
              <a:spcAft>
                <a:spcPts val="0"/>
              </a:spcAft>
              <a:buNone/>
            </a:pPr>
            <a:endParaRPr sz="2400" b="1" i="1" u="none">
              <a:solidFill>
                <a:srgbClr val="0000FF"/>
              </a:solidFill>
              <a:latin typeface="Times New Roman"/>
              <a:ea typeface="Times New Roman"/>
              <a:cs typeface="Times New Roman"/>
              <a:sym typeface="Times New Roman"/>
            </a:endParaRPr>
          </a:p>
        </p:txBody>
      </p:sp>
      <p:sp>
        <p:nvSpPr>
          <p:cNvPr id="529" name="Shape 529"/>
          <p:cNvSpPr txBox="1"/>
          <p:nvPr/>
        </p:nvSpPr>
        <p:spPr>
          <a:xfrm>
            <a:off x="381000" y="228600"/>
            <a:ext cx="4800600" cy="5794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Times New Roman"/>
              <a:buNone/>
            </a:pPr>
            <a:r>
              <a:rPr lang="en-US" sz="3200" b="1" i="0" u="sng">
                <a:solidFill>
                  <a:srgbClr val="FF0000"/>
                </a:solidFill>
                <a:latin typeface="Times New Roman"/>
                <a:ea typeface="Times New Roman"/>
                <a:cs typeface="Times New Roman"/>
                <a:sym typeface="Times New Roman"/>
              </a:rPr>
              <a:t>HƯỚNG DẪN TỰ HỌC: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xEl>
                                              <p:pRg st="0" end="0"/>
                                            </p:txEl>
                                          </p:spTgt>
                                        </p:tgtEl>
                                        <p:attrNameLst>
                                          <p:attrName>style.visibility</p:attrName>
                                        </p:attrNameLst>
                                      </p:cBhvr>
                                      <p:to>
                                        <p:strVal val="visible"/>
                                      </p:to>
                                    </p:set>
                                    <p:animEffect transition="in" filter="fade">
                                      <p:cBhvr>
                                        <p:cTn id="7" dur="500"/>
                                        <p:tgtEl>
                                          <p:spTgt spid="5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
                                            <p:txEl>
                                              <p:pRg st="1" end="1"/>
                                            </p:txEl>
                                          </p:spTgt>
                                        </p:tgtEl>
                                        <p:attrNameLst>
                                          <p:attrName>style.visibility</p:attrName>
                                        </p:attrNameLst>
                                      </p:cBhvr>
                                      <p:to>
                                        <p:strVal val="visible"/>
                                      </p:to>
                                    </p:set>
                                    <p:animEffect transition="in" filter="fade">
                                      <p:cBhvr>
                                        <p:cTn id="12" dur="500"/>
                                        <p:tgtEl>
                                          <p:spTgt spid="5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8">
                                            <p:txEl>
                                              <p:pRg st="2" end="2"/>
                                            </p:txEl>
                                          </p:spTgt>
                                        </p:tgtEl>
                                        <p:attrNameLst>
                                          <p:attrName>style.visibility</p:attrName>
                                        </p:attrNameLst>
                                      </p:cBhvr>
                                      <p:to>
                                        <p:strVal val="visible"/>
                                      </p:to>
                                    </p:set>
                                    <p:animEffect transition="in" filter="fade">
                                      <p:cBhvr>
                                        <p:cTn id="17" dur="500"/>
                                        <p:tgtEl>
                                          <p:spTgt spid="5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8">
                                            <p:txEl>
                                              <p:pRg st="3" end="3"/>
                                            </p:txEl>
                                          </p:spTgt>
                                        </p:tgtEl>
                                        <p:attrNameLst>
                                          <p:attrName>style.visibility</p:attrName>
                                        </p:attrNameLst>
                                      </p:cBhvr>
                                      <p:to>
                                        <p:strVal val="visible"/>
                                      </p:to>
                                    </p:set>
                                    <p:animEffect transition="in" filter="fade">
                                      <p:cBhvr>
                                        <p:cTn id="22" dur="500"/>
                                        <p:tgtEl>
                                          <p:spTgt spid="5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8">
                                            <p:txEl>
                                              <p:pRg st="4" end="4"/>
                                            </p:txEl>
                                          </p:spTgt>
                                        </p:tgtEl>
                                        <p:attrNameLst>
                                          <p:attrName>style.visibility</p:attrName>
                                        </p:attrNameLst>
                                      </p:cBhvr>
                                      <p:to>
                                        <p:strVal val="visible"/>
                                      </p:to>
                                    </p:set>
                                    <p:animEffect transition="in" filter="fade">
                                      <p:cBhvr>
                                        <p:cTn id="27" dur="500"/>
                                        <p:tgtEl>
                                          <p:spTgt spid="5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8">
                                            <p:txEl>
                                              <p:pRg st="5" end="5"/>
                                            </p:txEl>
                                          </p:spTgt>
                                        </p:tgtEl>
                                        <p:attrNameLst>
                                          <p:attrName>style.visibility</p:attrName>
                                        </p:attrNameLst>
                                      </p:cBhvr>
                                      <p:to>
                                        <p:strVal val="visible"/>
                                      </p:to>
                                    </p:set>
                                    <p:animEffect transition="in" filter="fade">
                                      <p:cBhvr>
                                        <p:cTn id="32" dur="500"/>
                                        <p:tgtEl>
                                          <p:spTgt spid="5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8">
                                            <p:txEl>
                                              <p:pRg st="6" end="6"/>
                                            </p:txEl>
                                          </p:spTgt>
                                        </p:tgtEl>
                                        <p:attrNameLst>
                                          <p:attrName>style.visibility</p:attrName>
                                        </p:attrNameLst>
                                      </p:cBhvr>
                                      <p:to>
                                        <p:strVal val="visible"/>
                                      </p:to>
                                    </p:set>
                                    <p:animEffect transition="in" filter="fade">
                                      <p:cBhvr>
                                        <p:cTn id="37" dur="500"/>
                                        <p:tgtEl>
                                          <p:spTgt spid="5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8">
                                            <p:txEl>
                                              <p:pRg st="7" end="7"/>
                                            </p:txEl>
                                          </p:spTgt>
                                        </p:tgtEl>
                                        <p:attrNameLst>
                                          <p:attrName>style.visibility</p:attrName>
                                        </p:attrNameLst>
                                      </p:cBhvr>
                                      <p:to>
                                        <p:strVal val="visible"/>
                                      </p:to>
                                    </p:set>
                                    <p:animEffect transition="in" filter="fade">
                                      <p:cBhvr>
                                        <p:cTn id="42" dur="500"/>
                                        <p:tgtEl>
                                          <p:spTgt spid="5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8">
                                            <p:txEl>
                                              <p:pRg st="8" end="8"/>
                                            </p:txEl>
                                          </p:spTgt>
                                        </p:tgtEl>
                                        <p:attrNameLst>
                                          <p:attrName>style.visibility</p:attrName>
                                        </p:attrNameLst>
                                      </p:cBhvr>
                                      <p:to>
                                        <p:strVal val="visible"/>
                                      </p:to>
                                    </p:set>
                                    <p:animEffect transition="in" filter="fade">
                                      <p:cBhvr>
                                        <p:cTn id="47" dur="500"/>
                                        <p:tgtEl>
                                          <p:spTgt spid="5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8">
                                            <p:txEl>
                                              <p:pRg st="9" end="9"/>
                                            </p:txEl>
                                          </p:spTgt>
                                        </p:tgtEl>
                                        <p:attrNameLst>
                                          <p:attrName>style.visibility</p:attrName>
                                        </p:attrNameLst>
                                      </p:cBhvr>
                                      <p:to>
                                        <p:strVal val="visible"/>
                                      </p:to>
                                    </p:set>
                                    <p:animEffect transition="in" filter="fade">
                                      <p:cBhvr>
                                        <p:cTn id="52" dur="500"/>
                                        <p:tgtEl>
                                          <p:spTgt spid="52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28">
                                            <p:txEl>
                                              <p:pRg st="10" end="10"/>
                                            </p:txEl>
                                          </p:spTgt>
                                        </p:tgtEl>
                                        <p:attrNameLst>
                                          <p:attrName>style.visibility</p:attrName>
                                        </p:attrNameLst>
                                      </p:cBhvr>
                                      <p:to>
                                        <p:strVal val="visible"/>
                                      </p:to>
                                    </p:set>
                                    <p:animEffect transition="in" filter="fade">
                                      <p:cBhvr>
                                        <p:cTn id="57" dur="500"/>
                                        <p:tgtEl>
                                          <p:spTgt spid="52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8">
                                            <p:txEl>
                                              <p:pRg st="11" end="11"/>
                                            </p:txEl>
                                          </p:spTgt>
                                        </p:tgtEl>
                                        <p:attrNameLst>
                                          <p:attrName>style.visibility</p:attrName>
                                        </p:attrNameLst>
                                      </p:cBhvr>
                                      <p:to>
                                        <p:strVal val="visible"/>
                                      </p:to>
                                    </p:set>
                                    <p:animEffect transition="in" filter="fade">
                                      <p:cBhvr>
                                        <p:cTn id="62" dur="500"/>
                                        <p:tgtEl>
                                          <p:spTgt spid="52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28">
                                            <p:txEl>
                                              <p:pRg st="12" end="12"/>
                                            </p:txEl>
                                          </p:spTgt>
                                        </p:tgtEl>
                                        <p:attrNameLst>
                                          <p:attrName>style.visibility</p:attrName>
                                        </p:attrNameLst>
                                      </p:cBhvr>
                                      <p:to>
                                        <p:strVal val="visible"/>
                                      </p:to>
                                    </p:set>
                                    <p:animEffect transition="in" filter="fade">
                                      <p:cBhvr>
                                        <p:cTn id="67" dur="500"/>
                                        <p:tgtEl>
                                          <p:spTgt spid="52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descr="C:\Documents and Settings\THANH TAI\My Documents\Downloads\P1020427.jpg"/>
          <p:cNvPicPr preferRelativeResize="0"/>
          <p:nvPr/>
        </p:nvPicPr>
        <p:blipFill rotWithShape="1">
          <a:blip r:embed="rId3">
            <a:alphaModFix/>
          </a:blip>
          <a:srcRect/>
          <a:stretch/>
        </p:blipFill>
        <p:spPr>
          <a:xfrm>
            <a:off x="0" y="0"/>
            <a:ext cx="4724400" cy="6858000"/>
          </a:xfrm>
          <a:prstGeom prst="rect">
            <a:avLst/>
          </a:prstGeom>
          <a:noFill/>
          <a:ln>
            <a:noFill/>
          </a:ln>
        </p:spPr>
      </p:pic>
      <p:pic>
        <p:nvPicPr>
          <p:cNvPr id="150" name="Shape 150" descr="C:\Documents and Settings\THANH TAI\My Documents\Downloads\P1020428.jpg"/>
          <p:cNvPicPr preferRelativeResize="0"/>
          <p:nvPr/>
        </p:nvPicPr>
        <p:blipFill rotWithShape="1">
          <a:blip r:embed="rId4">
            <a:alphaModFix/>
          </a:blip>
          <a:srcRect/>
          <a:stretch/>
        </p:blipFill>
        <p:spPr>
          <a:xfrm>
            <a:off x="4648200" y="0"/>
            <a:ext cx="4495800" cy="6858000"/>
          </a:xfrm>
          <a:prstGeom prst="rect">
            <a:avLst/>
          </a:prstGeom>
          <a:noFill/>
          <a:ln>
            <a:noFill/>
          </a:ln>
        </p:spPr>
      </p:pic>
      <p:pic>
        <p:nvPicPr>
          <p:cNvPr id="151" name="Shape 151" descr="C:\Documents and Settings\THANH TAI\My Documents\Downloads\tải xuống (2).jpg"/>
          <p:cNvPicPr preferRelativeResize="0">
            <a:picLocks noGrp="1"/>
          </p:cNvPicPr>
          <p:nvPr>
            <p:ph type="body" idx="1"/>
          </p:nvPr>
        </p:nvPicPr>
        <p:blipFill rotWithShape="1">
          <a:blip r:embed="rId5">
            <a:alphaModFix/>
          </a:blip>
          <a:srcRect/>
          <a:stretch/>
        </p:blipFill>
        <p:spPr>
          <a:xfrm>
            <a:off x="4724400" y="0"/>
            <a:ext cx="4419599" cy="6858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descr="C:\Documents and Settings\THANH TAI\My Documents\Downloads\tải xuống.jpg"/>
          <p:cNvPicPr preferRelativeResize="0">
            <a:picLocks noGrp="1"/>
          </p:cNvPicPr>
          <p:nvPr>
            <p:ph type="body" idx="1"/>
          </p:nvPr>
        </p:nvPicPr>
        <p:blipFill rotWithShape="1">
          <a:blip r:embed="rId3">
            <a:alphaModFix/>
          </a:blip>
          <a:srcRect/>
          <a:stretch/>
        </p:blipFill>
        <p:spPr>
          <a:xfrm>
            <a:off x="0" y="0"/>
            <a:ext cx="4800600" cy="6858000"/>
          </a:xfrm>
          <a:prstGeom prst="rect">
            <a:avLst/>
          </a:prstGeom>
          <a:noFill/>
          <a:ln>
            <a:noFill/>
          </a:ln>
        </p:spPr>
      </p:pic>
      <p:pic>
        <p:nvPicPr>
          <p:cNvPr id="157" name="Shape 157" descr="C:\Documents and Settings\THANH TAI\My Documents\Downloads\IMG_0144-1.jpg"/>
          <p:cNvPicPr preferRelativeResize="0"/>
          <p:nvPr/>
        </p:nvPicPr>
        <p:blipFill rotWithShape="1">
          <a:blip r:embed="rId4">
            <a:alphaModFix/>
          </a:blip>
          <a:srcRect/>
          <a:stretch/>
        </p:blipFill>
        <p:spPr>
          <a:xfrm>
            <a:off x="4800600" y="0"/>
            <a:ext cx="4343400" cy="68580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163" name="Shape 163"/>
          <p:cNvCxnSpPr/>
          <p:nvPr/>
        </p:nvCxnSpPr>
        <p:spPr>
          <a:xfrm>
            <a:off x="4419600" y="1066800"/>
            <a:ext cx="0" cy="5638800"/>
          </a:xfrm>
          <a:prstGeom prst="straightConnector1">
            <a:avLst/>
          </a:prstGeom>
          <a:noFill/>
          <a:ln w="28575" cap="flat" cmpd="sng">
            <a:solidFill>
              <a:srgbClr val="FFFF00"/>
            </a:solidFill>
            <a:prstDash val="solid"/>
            <a:miter/>
            <a:headEnd type="none" w="med" len="med"/>
            <a:tailEnd type="none" w="med" len="med"/>
          </a:ln>
        </p:spPr>
      </p:cxnSp>
      <p:cxnSp>
        <p:nvCxnSpPr>
          <p:cNvPr id="164" name="Shape 164"/>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165" name="Shape 165"/>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167" name="Shape 167"/>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168" name="Shape 168"/>
          <p:cNvSpPr txBox="1"/>
          <p:nvPr/>
        </p:nvSpPr>
        <p:spPr>
          <a:xfrm>
            <a:off x="0" y="2057400"/>
            <a:ext cx="4343400"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p:txBody>
      </p:sp>
      <p:pic>
        <p:nvPicPr>
          <p:cNvPr id="169" name="Shape 169" descr="C:\Documents and Settings\THANH TAI\My Documents\Downloads\tải xuống (2).jpg"/>
          <p:cNvPicPr preferRelativeResize="0"/>
          <p:nvPr/>
        </p:nvPicPr>
        <p:blipFill rotWithShape="1">
          <a:blip r:embed="rId3">
            <a:alphaModFix/>
          </a:blip>
          <a:srcRect/>
          <a:stretch/>
        </p:blipFill>
        <p:spPr>
          <a:xfrm>
            <a:off x="4572000" y="1143000"/>
            <a:ext cx="4419599" cy="55626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 calcmode="lin" valueType="num">
                                      <p:cBhvr additive="base">
                                        <p:cTn id="7" dur="500"/>
                                        <p:tgtEl>
                                          <p:spTgt spid="1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 calcmode="lin" valueType="num">
                                      <p:cBhvr additive="base">
                                        <p:cTn id="12" dur="500"/>
                                        <p:tgtEl>
                                          <p:spTgt spid="1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175" name="Shape 175"/>
          <p:cNvCxnSpPr/>
          <p:nvPr/>
        </p:nvCxnSpPr>
        <p:spPr>
          <a:xfrm>
            <a:off x="4267200" y="1066800"/>
            <a:ext cx="0" cy="2133599"/>
          </a:xfrm>
          <a:prstGeom prst="straightConnector1">
            <a:avLst/>
          </a:prstGeom>
          <a:noFill/>
          <a:ln w="28575" cap="flat" cmpd="sng">
            <a:solidFill>
              <a:srgbClr val="FFFF00"/>
            </a:solidFill>
            <a:prstDash val="solid"/>
            <a:miter/>
            <a:headEnd type="none" w="med" len="med"/>
            <a:tailEnd type="none" w="med" len="med"/>
          </a:ln>
        </p:spPr>
      </p:cxnSp>
      <p:cxnSp>
        <p:nvCxnSpPr>
          <p:cNvPr id="176" name="Shape 176"/>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177" name="Shape 177"/>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179" name="Shape 179"/>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180" name="Shape 180"/>
          <p:cNvSpPr txBox="1"/>
          <p:nvPr/>
        </p:nvSpPr>
        <p:spPr>
          <a:xfrm>
            <a:off x="0" y="1981200"/>
            <a:ext cx="4190999" cy="114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p:txBody>
      </p:sp>
      <p:sp>
        <p:nvSpPr>
          <p:cNvPr id="181" name="Shape 181"/>
          <p:cNvSpPr/>
          <p:nvPr/>
        </p:nvSpPr>
        <p:spPr>
          <a:xfrm>
            <a:off x="4800600" y="990600"/>
            <a:ext cx="3886200" cy="2438399"/>
          </a:xfrm>
          <a:prstGeom prst="cloudCallout">
            <a:avLst>
              <a:gd name="adj1" fmla="val -11550"/>
              <a:gd name="adj2" fmla="val 1735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Qua việc chuẩn bị bài ở nhà, em hãy tóm tắt nội dung của truyện?</a:t>
            </a:r>
          </a:p>
        </p:txBody>
      </p:sp>
      <p:sp>
        <p:nvSpPr>
          <p:cNvPr id="182" name="Shape 182"/>
          <p:cNvSpPr txBox="1"/>
          <p:nvPr/>
        </p:nvSpPr>
        <p:spPr>
          <a:xfrm>
            <a:off x="228600" y="3200400"/>
            <a:ext cx="8763000" cy="33782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FF"/>
              </a:buClr>
              <a:buSzPct val="25000"/>
              <a:buFont typeface="Times New Roman"/>
              <a:buNone/>
            </a:pPr>
            <a:r>
              <a:rPr lang="en-US" sz="2400" b="1" i="0" u="none">
                <a:solidFill>
                  <a:srgbClr val="0000FF"/>
                </a:solidFill>
                <a:latin typeface="Times New Roman"/>
                <a:ea typeface="Times New Roman"/>
                <a:cs typeface="Times New Roman"/>
                <a:sym typeface="Times New Roman"/>
              </a:rPr>
              <a:t>	</a:t>
            </a:r>
            <a:r>
              <a:rPr lang="en-US" sz="2400" b="1" i="1" u="none">
                <a:solidFill>
                  <a:srgbClr val="0000FF"/>
                </a:solidFill>
                <a:latin typeface="Times New Roman"/>
                <a:ea typeface="Times New Roman"/>
                <a:cs typeface="Times New Roman"/>
                <a:sym typeface="Times New Roman"/>
              </a:rPr>
              <a:t>Truyện xảy ra ở vùng Bắc Bộ, gần một giờ đêm, nước sông Nhị Hà lên to, khúc đê tại làng X, phủ X có nguy cơ bị vỡ. Dân phu hàng trăm nghìn người kéo đến hộ đê, ai nấy đều mệt lả.</a:t>
            </a:r>
          </a:p>
          <a:p>
            <a:pPr marL="0" marR="0" lvl="0" indent="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Nhưng ở trong đình cao: đèn thắp sáng trưng, kẻ hầu người hạ rộn ràng phục vụ cho quan phụ mẫu đánh tổ tôm. </a:t>
            </a:r>
          </a:p>
          <a:p>
            <a:pPr marL="0" marR="0" lvl="0" indent="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Trước nguy cơ đê vỡ, quan vẫn thản nhiên đánh bài, thờ ơ trước  cảnh tượng lo sợ của dân. </a:t>
            </a:r>
          </a:p>
          <a:p>
            <a:pPr marL="0" marR="0" lvl="0" indent="0" algn="just" rtl="0">
              <a:lnSpc>
                <a:spcPct val="100000"/>
              </a:lnSpc>
              <a:spcBef>
                <a:spcPts val="0"/>
              </a:spcBef>
              <a:spcAft>
                <a:spcPts val="0"/>
              </a:spcAft>
              <a:buClr>
                <a:srgbClr val="0000FF"/>
              </a:buClr>
              <a:buSzPct val="25000"/>
              <a:buFont typeface="Times New Roman"/>
              <a:buNone/>
            </a:pPr>
            <a:r>
              <a:rPr lang="en-US" sz="2400" b="1" i="1" u="none">
                <a:solidFill>
                  <a:srgbClr val="0000FF"/>
                </a:solidFill>
                <a:latin typeface="Times New Roman"/>
                <a:ea typeface="Times New Roman"/>
                <a:cs typeface="Times New Roman"/>
                <a:sym typeface="Times New Roman"/>
              </a:rPr>
              <a:t>	Đúng lúc quan thắng ván bài to thì đê vỡ, dân lâm vào cảnh thảm sầu.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81"/>
                                        </p:tgtEl>
                                        <p:attrNameLst>
                                          <p:attrName>ppt_y</p:attrName>
                                        </p:attrNameLst>
                                      </p:cBhvr>
                                      <p:tavLst>
                                        <p:tav tm="0">
                                          <p:val>
                                            <p:strVal val="#ppt_y"/>
                                          </p:val>
                                        </p:tav>
                                        <p:tav tm="100000">
                                          <p:val>
                                            <p:strVal val="#ppt_y+1"/>
                                          </p:val>
                                        </p:tav>
                                      </p:tavLst>
                                    </p:anim>
                                    <p:set>
                                      <p:cBhvr>
                                        <p:cTn id="12" dur="1" fill="hold">
                                          <p:stCondLst>
                                            <p:cond delay="500"/>
                                          </p:stCondLst>
                                        </p:cTn>
                                        <p:tgtEl>
                                          <p:spTgt spid="1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xEl>
                                              <p:pRg st="0" end="0"/>
                                            </p:txEl>
                                          </p:spTgt>
                                        </p:tgtEl>
                                        <p:attrNameLst>
                                          <p:attrName>style.visibility</p:attrName>
                                        </p:attrNameLst>
                                      </p:cBhvr>
                                      <p:to>
                                        <p:strVal val="visible"/>
                                      </p:to>
                                    </p:set>
                                    <p:animEffect transition="in" filter="fade">
                                      <p:cBhvr>
                                        <p:cTn id="17" dur="2000"/>
                                        <p:tgtEl>
                                          <p:spTgt spid="1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xEl>
                                              <p:pRg st="1" end="1"/>
                                            </p:txEl>
                                          </p:spTgt>
                                        </p:tgtEl>
                                        <p:attrNameLst>
                                          <p:attrName>style.visibility</p:attrName>
                                        </p:attrNameLst>
                                      </p:cBhvr>
                                      <p:to>
                                        <p:strVal val="visible"/>
                                      </p:to>
                                    </p:set>
                                    <p:animEffect transition="in" filter="fade">
                                      <p:cBhvr>
                                        <p:cTn id="22" dur="2000"/>
                                        <p:tgtEl>
                                          <p:spTgt spid="18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2">
                                            <p:txEl>
                                              <p:pRg st="2" end="2"/>
                                            </p:txEl>
                                          </p:spTgt>
                                        </p:tgtEl>
                                        <p:attrNameLst>
                                          <p:attrName>style.visibility</p:attrName>
                                        </p:attrNameLst>
                                      </p:cBhvr>
                                      <p:to>
                                        <p:strVal val="visible"/>
                                      </p:to>
                                    </p:set>
                                    <p:animEffect transition="in" filter="fade">
                                      <p:cBhvr>
                                        <p:cTn id="27" dur="2000"/>
                                        <p:tgtEl>
                                          <p:spTgt spid="18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
                                            <p:txEl>
                                              <p:pRg st="3" end="3"/>
                                            </p:txEl>
                                          </p:spTgt>
                                        </p:tgtEl>
                                        <p:attrNameLst>
                                          <p:attrName>style.visibility</p:attrName>
                                        </p:attrNameLst>
                                      </p:cBhvr>
                                      <p:to>
                                        <p:strVal val="visible"/>
                                      </p:to>
                                    </p:set>
                                    <p:animEffect transition="in" filter="fade">
                                      <p:cBhvr>
                                        <p:cTn id="32" dur="2000"/>
                                        <p:tgtEl>
                                          <p:spTgt spid="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4294967295"/>
          </p:nvPr>
        </p:nvSpPr>
        <p:spPr>
          <a:xfrm>
            <a:off x="0" y="990600"/>
            <a:ext cx="5562600" cy="137159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I. Tìm hiểu chung :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1. Tác giả Phạm Duy Tốn :</a:t>
            </a:r>
          </a:p>
          <a:p>
            <a:pPr marL="342900" marR="0" lvl="0" indent="-342900" algn="just" rtl="0">
              <a:lnSpc>
                <a:spcPct val="100000"/>
              </a:lnSpc>
              <a:spcBef>
                <a:spcPts val="400"/>
              </a:spcBef>
              <a:spcAft>
                <a:spcPts val="0"/>
              </a:spcAft>
              <a:buClr>
                <a:srgbClr val="FF0000"/>
              </a:buClr>
              <a:buSzPct val="25000"/>
              <a:buFont typeface="Times New Roman"/>
              <a:buNone/>
            </a:pPr>
            <a:r>
              <a:rPr lang="en-US" sz="2000" b="1" i="0" u="none" strike="noStrike" cap="none">
                <a:solidFill>
                  <a:srgbClr val="FF0000"/>
                </a:solidFill>
                <a:latin typeface="Times New Roman"/>
                <a:ea typeface="Times New Roman"/>
                <a:cs typeface="Times New Roman"/>
                <a:sym typeface="Times New Roman"/>
              </a:rPr>
              <a:t>    	2. Tác phẩm “Sống chết mặc bay”:</a:t>
            </a:r>
          </a:p>
          <a:p>
            <a:pPr marL="342900" marR="0" lvl="0" indent="-342900" algn="just" rtl="0">
              <a:lnSpc>
                <a:spcPct val="100000"/>
              </a:lnSpc>
              <a:spcBef>
                <a:spcPts val="40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p>
        </p:txBody>
      </p:sp>
      <p:cxnSp>
        <p:nvCxnSpPr>
          <p:cNvPr id="188" name="Shape 188"/>
          <p:cNvCxnSpPr/>
          <p:nvPr/>
        </p:nvCxnSpPr>
        <p:spPr>
          <a:xfrm>
            <a:off x="4953000" y="1066800"/>
            <a:ext cx="0" cy="5562600"/>
          </a:xfrm>
          <a:prstGeom prst="straightConnector1">
            <a:avLst/>
          </a:prstGeom>
          <a:noFill/>
          <a:ln w="28575" cap="flat" cmpd="sng">
            <a:solidFill>
              <a:srgbClr val="FFFF00"/>
            </a:solidFill>
            <a:prstDash val="solid"/>
            <a:miter/>
            <a:headEnd type="none" w="med" len="med"/>
            <a:tailEnd type="none" w="med" len="med"/>
          </a:ln>
        </p:spPr>
      </p:cxnSp>
      <p:cxnSp>
        <p:nvCxnSpPr>
          <p:cNvPr id="189" name="Shape 189"/>
          <p:cNvCxnSpPr/>
          <p:nvPr/>
        </p:nvCxnSpPr>
        <p:spPr>
          <a:xfrm>
            <a:off x="0" y="990600"/>
            <a:ext cx="9144000" cy="0"/>
          </a:xfrm>
          <a:prstGeom prst="straightConnector1">
            <a:avLst/>
          </a:prstGeom>
          <a:noFill/>
          <a:ln w="38100" cap="flat" cmpd="sng">
            <a:solidFill>
              <a:srgbClr val="FFFF00"/>
            </a:solidFill>
            <a:prstDash val="solid"/>
            <a:miter/>
            <a:headEnd type="none" w="med" len="med"/>
            <a:tailEnd type="none" w="med" len="med"/>
          </a:ln>
        </p:spPr>
      </p:cxnSp>
      <p:sp>
        <p:nvSpPr>
          <p:cNvPr id="190" name="Shape 190"/>
          <p:cNvSpPr/>
          <p:nvPr/>
        </p:nvSpPr>
        <p:spPr>
          <a:xfrm>
            <a:off x="3048000" y="0"/>
            <a:ext cx="5400675" cy="523875"/>
          </a:xfrm>
          <a:prstGeom prst="rect">
            <a:avLst/>
          </a:prstGeom>
        </p:spPr>
        <p:txBody>
          <a:bodyPr>
            <a:prstTxWarp prst="textPlain">
              <a:avLst/>
            </a:prstTxWarp>
          </a:bodyPr>
          <a:lstStyle/>
          <a:p>
            <a:pPr lvl="0" algn="l"/>
            <a:r>
              <a:rPr b="0" i="0">
                <a:ln w="19050" cap="flat" cmpd="sng">
                  <a:solidFill>
                    <a:srgbClr val="99CCFF"/>
                  </a:solidFill>
                  <a:prstDash val="solid"/>
                  <a:miter/>
                  <a:headEnd type="none" w="med" len="med"/>
                  <a:tailEnd type="none" w="med" len="med"/>
                </a:ln>
                <a:solidFill>
                  <a:srgbClr val="0066CC"/>
                </a:solidFill>
                <a:latin typeface="Arial"/>
              </a:rPr>
              <a:t>SỐNG CHẾT MẶC BAY </a:t>
            </a:r>
          </a:p>
        </p:txBody>
      </p:sp>
      <p:sp>
        <p:nvSpPr>
          <p:cNvPr id="192" name="Shape 192"/>
          <p:cNvSpPr txBox="1"/>
          <p:nvPr/>
        </p:nvSpPr>
        <p:spPr>
          <a:xfrm>
            <a:off x="6248400" y="533400"/>
            <a:ext cx="2286000"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3300"/>
              </a:buClr>
              <a:buSzPct val="25000"/>
              <a:buFont typeface="Times New Roman"/>
              <a:buNone/>
            </a:pPr>
            <a:r>
              <a:rPr lang="en-US" sz="2000" b="1" i="1" u="none">
                <a:solidFill>
                  <a:srgbClr val="FF3300"/>
                </a:solidFill>
                <a:latin typeface="Times New Roman"/>
                <a:ea typeface="Times New Roman"/>
                <a:cs typeface="Times New Roman"/>
                <a:sym typeface="Times New Roman"/>
              </a:rPr>
              <a:t>-Phạm Duy Tốn-</a:t>
            </a:r>
          </a:p>
        </p:txBody>
      </p:sp>
      <p:sp>
        <p:nvSpPr>
          <p:cNvPr id="193" name="Shape 193"/>
          <p:cNvSpPr txBox="1"/>
          <p:nvPr/>
        </p:nvSpPr>
        <p:spPr>
          <a:xfrm>
            <a:off x="0" y="1981200"/>
            <a:ext cx="4953000" cy="91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II. Đọc-Tìm hiểu văn bản: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1. Đọc-Chú giải từ khó: SGK</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2. Tóm tắt truyện:</a:t>
            </a:r>
          </a:p>
          <a:p>
            <a:pPr marL="342900" marR="0" lvl="0" indent="-342900" algn="l" rtl="0">
              <a:lnSpc>
                <a:spcPct val="100000"/>
              </a:lnSpc>
              <a:spcBef>
                <a:spcPts val="400"/>
              </a:spcBef>
              <a:spcAft>
                <a:spcPts val="0"/>
              </a:spcAft>
              <a:buClr>
                <a:srgbClr val="FF3300"/>
              </a:buClr>
              <a:buSzPct val="25000"/>
              <a:buFont typeface="Times New Roman"/>
              <a:buNone/>
            </a:pPr>
            <a:r>
              <a:rPr lang="en-US" sz="2000" b="1" i="0" u="none">
                <a:solidFill>
                  <a:srgbClr val="FF3300"/>
                </a:solidFill>
                <a:latin typeface="Times New Roman"/>
                <a:ea typeface="Times New Roman"/>
                <a:cs typeface="Times New Roman"/>
                <a:sym typeface="Times New Roman"/>
              </a:rPr>
              <a:t>	3. Bố cục:</a:t>
            </a:r>
          </a:p>
        </p:txBody>
      </p:sp>
      <p:sp>
        <p:nvSpPr>
          <p:cNvPr id="194" name="Shape 194"/>
          <p:cNvSpPr/>
          <p:nvPr/>
        </p:nvSpPr>
        <p:spPr>
          <a:xfrm>
            <a:off x="5410200" y="1524000"/>
            <a:ext cx="3352799" cy="4343400"/>
          </a:xfrm>
          <a:prstGeom prst="cloudCallout">
            <a:avLst>
              <a:gd name="adj1" fmla="val -22480"/>
              <a:gd name="adj2" fmla="val 8724"/>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Qua việc chuẩn bị bài ở nhà, </a:t>
            </a:r>
          </a:p>
          <a:p>
            <a:pPr marL="0" marR="0" lvl="0" indent="0" algn="l" rtl="0">
              <a:lnSpc>
                <a:spcPct val="100000"/>
              </a:lnSpc>
              <a:spcBef>
                <a:spcPts val="0"/>
              </a:spcBef>
              <a:spcAft>
                <a:spcPts val="0"/>
              </a:spcAft>
              <a:buClr>
                <a:schemeClr val="dk1"/>
              </a:buClr>
              <a:buSzPct val="25000"/>
              <a:buFont typeface="Times New Roman"/>
              <a:buNone/>
            </a:pPr>
            <a:r>
              <a:rPr lang="en-US" sz="2400" b="1" i="1" u="none">
                <a:solidFill>
                  <a:schemeClr val="dk1"/>
                </a:solidFill>
                <a:latin typeface="Times New Roman"/>
                <a:ea typeface="Times New Roman"/>
                <a:cs typeface="Times New Roman"/>
                <a:sym typeface="Times New Roman"/>
              </a:rPr>
              <a:t>em hãy cho biết truyện có thể chia làm mấy phần? Nội dung chính của từng phần?</a:t>
            </a:r>
          </a:p>
        </p:txBody>
      </p:sp>
      <p:sp>
        <p:nvSpPr>
          <p:cNvPr id="195" name="Shape 195"/>
          <p:cNvSpPr txBox="1"/>
          <p:nvPr/>
        </p:nvSpPr>
        <p:spPr>
          <a:xfrm>
            <a:off x="228600" y="3505200"/>
            <a:ext cx="4800600" cy="28352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Times New Roman"/>
              <a:buNone/>
            </a:pPr>
            <a:r>
              <a:rPr lang="en-US" sz="2000" b="1" i="1" u="none">
                <a:solidFill>
                  <a:srgbClr val="FF0000"/>
                </a:solidFill>
                <a:latin typeface="Times New Roman"/>
                <a:ea typeface="Times New Roman"/>
                <a:cs typeface="Times New Roman"/>
                <a:sym typeface="Times New Roman"/>
              </a:rPr>
              <a:t>+ </a:t>
            </a:r>
            <a:r>
              <a:rPr lang="en-US" sz="2000" b="1" i="0" u="none">
                <a:solidFill>
                  <a:srgbClr val="FF0000"/>
                </a:solidFill>
                <a:latin typeface="Times New Roman"/>
                <a:ea typeface="Times New Roman"/>
                <a:cs typeface="Times New Roman"/>
                <a:sym typeface="Times New Roman"/>
              </a:rPr>
              <a:t>Phần 1:</a:t>
            </a:r>
            <a:r>
              <a:rPr lang="en-US" sz="2000" b="1" i="1" u="none">
                <a:solidFill>
                  <a:srgbClr val="FF0000"/>
                </a:solidFill>
                <a:latin typeface="Times New Roman"/>
                <a:ea typeface="Times New Roman"/>
                <a:cs typeface="Times New Roman"/>
                <a:sym typeface="Times New Roman"/>
              </a:rPr>
              <a:t> </a:t>
            </a:r>
            <a:r>
              <a:rPr lang="en-US" sz="2000" b="1" i="0" u="none">
                <a:solidFill>
                  <a:srgbClr val="009900"/>
                </a:solidFill>
                <a:latin typeface="Times New Roman"/>
                <a:ea typeface="Times New Roman"/>
                <a:cs typeface="Times New Roman"/>
                <a:sym typeface="Times New Roman"/>
              </a:rPr>
              <a:t>Từ đầu …  khúc đê này hỏng mất: </a:t>
            </a:r>
          </a:p>
          <a:p>
            <a:pPr marL="0" marR="0" lvl="0" indent="0" algn="l" rtl="0">
              <a:lnSpc>
                <a:spcPct val="100000"/>
              </a:lnSpc>
              <a:spcBef>
                <a:spcPts val="0"/>
              </a:spcBef>
              <a:spcAft>
                <a:spcPts val="0"/>
              </a:spcAft>
              <a:buClr>
                <a:srgbClr val="0000FF"/>
              </a:buClr>
              <a:buSzPct val="25000"/>
              <a:buFont typeface="Times New Roman"/>
              <a:buNone/>
            </a:pPr>
            <a:r>
              <a:rPr lang="en-US" sz="2000" b="1" i="1" u="none">
                <a:solidFill>
                  <a:srgbClr val="0000FF"/>
                </a:solidFill>
                <a:latin typeface="Times New Roman"/>
                <a:ea typeface="Times New Roman"/>
                <a:cs typeface="Times New Roman"/>
                <a:sym typeface="Times New Roman"/>
              </a:rPr>
              <a:t>Nguy cơ vỡ đê và sự chống đỡ của người dân.</a:t>
            </a:r>
          </a:p>
          <a:p>
            <a:pPr marL="0" marR="0" lvl="0" indent="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a:t>
            </a:r>
            <a:r>
              <a:rPr lang="en-US" sz="2000" b="1" i="1" u="none">
                <a:solidFill>
                  <a:srgbClr val="FF0000"/>
                </a:solidFill>
                <a:latin typeface="Times New Roman"/>
                <a:ea typeface="Times New Roman"/>
                <a:cs typeface="Times New Roman"/>
                <a:sym typeface="Times New Roman"/>
              </a:rPr>
              <a:t>+ </a:t>
            </a:r>
            <a:r>
              <a:rPr lang="en-US" sz="2000" b="1" i="0" u="none">
                <a:solidFill>
                  <a:srgbClr val="FF0000"/>
                </a:solidFill>
                <a:latin typeface="Times New Roman"/>
                <a:ea typeface="Times New Roman"/>
                <a:cs typeface="Times New Roman"/>
                <a:sym typeface="Times New Roman"/>
              </a:rPr>
              <a:t>Phần 2: </a:t>
            </a:r>
            <a:r>
              <a:rPr lang="en-US" sz="2000" b="1" i="0" u="none">
                <a:solidFill>
                  <a:srgbClr val="009900"/>
                </a:solidFill>
                <a:latin typeface="Times New Roman"/>
                <a:ea typeface="Times New Roman"/>
                <a:cs typeface="Times New Roman"/>
                <a:sym typeface="Times New Roman"/>
              </a:rPr>
              <a:t>Ấy, lũ con dân … Điếu, mày!:</a:t>
            </a:r>
          </a:p>
          <a:p>
            <a:pPr marL="0" marR="0" lvl="0" indent="0" algn="l" rtl="0">
              <a:lnSpc>
                <a:spcPct val="100000"/>
              </a:lnSpc>
              <a:spcBef>
                <a:spcPts val="0"/>
              </a:spcBef>
              <a:spcAft>
                <a:spcPts val="0"/>
              </a:spcAft>
              <a:buClr>
                <a:srgbClr val="0000FF"/>
              </a:buClr>
              <a:buSzPct val="25000"/>
              <a:buFont typeface="Times New Roman"/>
              <a:buNone/>
            </a:pPr>
            <a:r>
              <a:rPr lang="en-US" sz="2000" b="1" i="1" u="none">
                <a:solidFill>
                  <a:srgbClr val="0000FF"/>
                </a:solidFill>
                <a:latin typeface="Times New Roman"/>
                <a:ea typeface="Times New Roman"/>
                <a:cs typeface="Times New Roman"/>
                <a:sym typeface="Times New Roman"/>
              </a:rPr>
              <a:t>Cảnh quan phủ cùng nha lại đánh tổ tôm.</a:t>
            </a:r>
          </a:p>
          <a:p>
            <a:pPr marL="0" marR="0" lvl="0" indent="0" algn="l" rtl="0">
              <a:lnSpc>
                <a:spcPct val="100000"/>
              </a:lnSpc>
              <a:spcBef>
                <a:spcPts val="0"/>
              </a:spcBef>
              <a:spcAft>
                <a:spcPts val="0"/>
              </a:spcAft>
              <a:buClr>
                <a:schemeClr val="dk1"/>
              </a:buClr>
              <a:buSzPct val="25000"/>
              <a:buFont typeface="Times New Roman"/>
              <a:buNone/>
            </a:pPr>
            <a:r>
              <a:rPr lang="en-US" sz="2000" b="1" i="0" u="none">
                <a:solidFill>
                  <a:schemeClr val="dk1"/>
                </a:solidFill>
                <a:latin typeface="Times New Roman"/>
                <a:ea typeface="Times New Roman"/>
                <a:cs typeface="Times New Roman"/>
                <a:sym typeface="Times New Roman"/>
              </a:rPr>
              <a:t>  </a:t>
            </a:r>
            <a:r>
              <a:rPr lang="en-US" sz="2000" b="1" i="1" u="none">
                <a:solidFill>
                  <a:srgbClr val="FF0000"/>
                </a:solidFill>
                <a:latin typeface="Times New Roman"/>
                <a:ea typeface="Times New Roman"/>
                <a:cs typeface="Times New Roman"/>
                <a:sym typeface="Times New Roman"/>
              </a:rPr>
              <a:t>+ </a:t>
            </a:r>
            <a:r>
              <a:rPr lang="en-US" sz="2000" b="1" i="0" u="none">
                <a:solidFill>
                  <a:srgbClr val="FF0000"/>
                </a:solidFill>
                <a:latin typeface="Times New Roman"/>
                <a:ea typeface="Times New Roman"/>
                <a:cs typeface="Times New Roman"/>
                <a:sym typeface="Times New Roman"/>
              </a:rPr>
              <a:t>Phần 3: </a:t>
            </a:r>
            <a:r>
              <a:rPr lang="en-US" sz="2000" b="1" i="0" u="none">
                <a:solidFill>
                  <a:srgbClr val="009900"/>
                </a:solidFill>
                <a:latin typeface="Times New Roman"/>
                <a:ea typeface="Times New Roman"/>
                <a:cs typeface="Times New Roman"/>
                <a:sym typeface="Times New Roman"/>
              </a:rPr>
              <a:t>Phần còn lại: </a:t>
            </a:r>
          </a:p>
          <a:p>
            <a:pPr marL="0" marR="0" lvl="0" indent="0" algn="l" rtl="0">
              <a:lnSpc>
                <a:spcPct val="100000"/>
              </a:lnSpc>
              <a:spcBef>
                <a:spcPts val="0"/>
              </a:spcBef>
              <a:spcAft>
                <a:spcPts val="0"/>
              </a:spcAft>
              <a:buClr>
                <a:srgbClr val="0000FF"/>
              </a:buClr>
              <a:buSzPct val="25000"/>
              <a:buFont typeface="Times New Roman"/>
              <a:buNone/>
            </a:pPr>
            <a:r>
              <a:rPr lang="en-US" sz="2000" b="1" i="1" u="none">
                <a:solidFill>
                  <a:srgbClr val="0000FF"/>
                </a:solidFill>
                <a:latin typeface="Times New Roman"/>
                <a:ea typeface="Times New Roman"/>
                <a:cs typeface="Times New Roman"/>
                <a:sym typeface="Times New Roman"/>
              </a:rPr>
              <a:t>Cảnh đê vỡ, nhân dân lâm vào tình cảnh thảm sầu.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94"/>
                                        </p:tgtEl>
                                        <p:attrNameLst>
                                          <p:attrName>ppt_y</p:attrName>
                                        </p:attrNameLst>
                                      </p:cBhvr>
                                      <p:tavLst>
                                        <p:tav tm="0">
                                          <p:val>
                                            <p:strVal val="#ppt_y"/>
                                          </p:val>
                                        </p:tav>
                                        <p:tav tm="100000">
                                          <p:val>
                                            <p:strVal val="#ppt_y+1"/>
                                          </p:val>
                                        </p:tav>
                                      </p:tavLst>
                                    </p:anim>
                                    <p:set>
                                      <p:cBhvr>
                                        <p:cTn id="12" dur="1" fill="hold">
                                          <p:stCondLst>
                                            <p:cond delay="500"/>
                                          </p:stCondLst>
                                        </p:cTn>
                                        <p:tgtEl>
                                          <p:spTgt spid="1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
                                            <p:txEl>
                                              <p:pRg st="0" end="0"/>
                                            </p:txEl>
                                          </p:spTgt>
                                        </p:tgtEl>
                                        <p:attrNameLst>
                                          <p:attrName>style.visibility</p:attrName>
                                        </p:attrNameLst>
                                      </p:cBhvr>
                                      <p:to>
                                        <p:strVal val="visible"/>
                                      </p:to>
                                    </p:set>
                                    <p:anim calcmode="lin" valueType="num">
                                      <p:cBhvr additive="base">
                                        <p:cTn id="17" dur="500"/>
                                        <p:tgtEl>
                                          <p:spTgt spid="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5">
                                            <p:txEl>
                                              <p:pRg st="1" end="1"/>
                                            </p:txEl>
                                          </p:spTgt>
                                        </p:tgtEl>
                                        <p:attrNameLst>
                                          <p:attrName>style.visibility</p:attrName>
                                        </p:attrNameLst>
                                      </p:cBhvr>
                                      <p:to>
                                        <p:strVal val="visible"/>
                                      </p:to>
                                    </p:set>
                                    <p:anim calcmode="lin" valueType="num">
                                      <p:cBhvr additive="base">
                                        <p:cTn id="22" dur="500"/>
                                        <p:tgtEl>
                                          <p:spTgt spid="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5">
                                            <p:txEl>
                                              <p:pRg st="2" end="2"/>
                                            </p:txEl>
                                          </p:spTgt>
                                        </p:tgtEl>
                                        <p:attrNameLst>
                                          <p:attrName>style.visibility</p:attrName>
                                        </p:attrNameLst>
                                      </p:cBhvr>
                                      <p:to>
                                        <p:strVal val="visible"/>
                                      </p:to>
                                    </p:set>
                                    <p:anim calcmode="lin" valueType="num">
                                      <p:cBhvr additive="base">
                                        <p:cTn id="27" dur="500"/>
                                        <p:tgtEl>
                                          <p:spTgt spid="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5">
                                            <p:txEl>
                                              <p:pRg st="3" end="3"/>
                                            </p:txEl>
                                          </p:spTgt>
                                        </p:tgtEl>
                                        <p:attrNameLst>
                                          <p:attrName>style.visibility</p:attrName>
                                        </p:attrNameLst>
                                      </p:cBhvr>
                                      <p:to>
                                        <p:strVal val="visible"/>
                                      </p:to>
                                    </p:set>
                                    <p:anim calcmode="lin" valueType="num">
                                      <p:cBhvr additive="base">
                                        <p:cTn id="32" dur="500"/>
                                        <p:tgtEl>
                                          <p:spTgt spid="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5">
                                            <p:txEl>
                                              <p:pRg st="4" end="4"/>
                                            </p:txEl>
                                          </p:spTgt>
                                        </p:tgtEl>
                                        <p:attrNameLst>
                                          <p:attrName>style.visibility</p:attrName>
                                        </p:attrNameLst>
                                      </p:cBhvr>
                                      <p:to>
                                        <p:strVal val="visible"/>
                                      </p:to>
                                    </p:set>
                                    <p:anim calcmode="lin" valueType="num">
                                      <p:cBhvr additive="base">
                                        <p:cTn id="37" dur="500"/>
                                        <p:tgtEl>
                                          <p:spTgt spid="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5">
                                            <p:txEl>
                                              <p:pRg st="5" end="5"/>
                                            </p:txEl>
                                          </p:spTgt>
                                        </p:tgtEl>
                                        <p:attrNameLst>
                                          <p:attrName>style.visibility</p:attrName>
                                        </p:attrNameLst>
                                      </p:cBhvr>
                                      <p:to>
                                        <p:strVal val="visible"/>
                                      </p:to>
                                    </p:set>
                                    <p:anim calcmode="lin" valueType="num">
                                      <p:cBhvr additive="base">
                                        <p:cTn id="42" dur="500"/>
                                        <p:tgtEl>
                                          <p:spTgt spid="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2254</Words>
  <Application>Microsoft Office PowerPoint</Application>
  <PresentationFormat>On-screen Show (4:3)</PresentationFormat>
  <Paragraphs>351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2</cp:revision>
  <dcterms:modified xsi:type="dcterms:W3CDTF">2019-03-31T15:20:21Z</dcterms:modified>
</cp:coreProperties>
</file>